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1" r:id="rId5"/>
    <p:sldMasterId id="2147483672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y="5143500" cx="9144000"/>
  <p:notesSz cx="6858000" cy="9144000"/>
  <p:embeddedFontLst>
    <p:embeddedFont>
      <p:font typeface="Lato"/>
      <p:regular r:id="rId29"/>
      <p:bold r:id="rId30"/>
      <p:italic r:id="rId31"/>
      <p:boldItalic r:id="rId32"/>
    </p:embeddedFont>
    <p:embeddedFont>
      <p:font typeface="Ubuntu Mono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EBC8587B-9DF2-4D7F-86FE-8E19745DCF5E}">
  <a:tblStyle styleId="{EBC8587B-9DF2-4D7F-86FE-8E19745DCF5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Lato-regular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Lato-italic.fntdata"/><Relationship Id="rId30" Type="http://schemas.openxmlformats.org/officeDocument/2006/relationships/font" Target="fonts/Lato-bold.fntdata"/><Relationship Id="rId11" Type="http://schemas.openxmlformats.org/officeDocument/2006/relationships/slide" Target="slides/slide4.xml"/><Relationship Id="rId33" Type="http://schemas.openxmlformats.org/officeDocument/2006/relationships/font" Target="fonts/UbuntuMono-regular.fntdata"/><Relationship Id="rId10" Type="http://schemas.openxmlformats.org/officeDocument/2006/relationships/slide" Target="slides/slide3.xml"/><Relationship Id="rId32" Type="http://schemas.openxmlformats.org/officeDocument/2006/relationships/font" Target="fonts/Lato-boldItalic.fntdata"/><Relationship Id="rId13" Type="http://schemas.openxmlformats.org/officeDocument/2006/relationships/slide" Target="slides/slide6.xml"/><Relationship Id="rId35" Type="http://schemas.openxmlformats.org/officeDocument/2006/relationships/font" Target="fonts/UbuntuMono-italic.fntdata"/><Relationship Id="rId12" Type="http://schemas.openxmlformats.org/officeDocument/2006/relationships/slide" Target="slides/slide5.xml"/><Relationship Id="rId34" Type="http://schemas.openxmlformats.org/officeDocument/2006/relationships/font" Target="fonts/UbuntuMono-bold.fntdata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36" Type="http://schemas.openxmlformats.org/officeDocument/2006/relationships/font" Target="fonts/UbuntuMono-boldItalic.fntdata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7df52bad85_2_8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g7df52bad85_2_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7df52bad85_0_9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7df52bad85_0_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7e07f7d07c_0_6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g7e07f7d07c_0_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7df52bad85_0_8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g7df52bad85_0_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7e07f7d07c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g7e07f7d07c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7e05efa56b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g7e05efa56b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7df52bad85_0_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g7df52bad85_0_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7e07f7d07c_0_9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Worst 1168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Median 0481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Best 0495</a:t>
            </a:r>
            <a:endParaRPr/>
          </a:p>
        </p:txBody>
      </p:sp>
      <p:sp>
        <p:nvSpPr>
          <p:cNvPr id="364" name="Google Shape;364;g7e07f7d07c_0_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7e07f7d07c_0_1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1186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0880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1044</a:t>
            </a:r>
            <a:endParaRPr/>
          </a:p>
        </p:txBody>
      </p:sp>
      <p:sp>
        <p:nvSpPr>
          <p:cNvPr id="378" name="Google Shape;378;g7e07f7d07c_0_1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7df52bad85_0_6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g7df52bad85_0_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7e05efa56b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g7e05efa56b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7df52bad85_2_1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7df52bad85_2_1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7df52bad85_0_5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g7df52bad85_0_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7df52bad85_0_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g7df52bad85_0_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7df52bad85_0_1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7df52bad85_0_1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7e07f7d07c_0_5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7e07f7d07c_0_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7df949f7c1_0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g7df949f7c1_0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df949f7c1_1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7df949f7c1_1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7df949f7c1_1_2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g7df949f7c1_1_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7df949f7c1_1_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g7df949f7c1_1_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7df949f7c1_1_9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g7df949f7c1_1_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>
  <p:cSld name="1_Title Slid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" type="subTitle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" type="body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3" name="Google Shape;83;p18"/>
          <p:cNvSpPr txBox="1"/>
          <p:nvPr>
            <p:ph idx="2" type="body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4" name="Google Shape;84;p18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8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" type="body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0" name="Google Shape;90;p19"/>
          <p:cNvSpPr txBox="1"/>
          <p:nvPr>
            <p:ph idx="2" type="body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91" name="Google Shape;91;p19"/>
          <p:cNvSpPr txBox="1"/>
          <p:nvPr>
            <p:ph idx="3" type="body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2" name="Google Shape;92;p19"/>
          <p:cNvSpPr txBox="1"/>
          <p:nvPr>
            <p:ph idx="4" type="body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93" name="Google Shape;93;p19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9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9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0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21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2"/>
          <p:cNvSpPr txBox="1"/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2"/>
          <p:cNvSpPr txBox="1"/>
          <p:nvPr>
            <p:ph idx="1" type="body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8" name="Google Shape;108;p22"/>
          <p:cNvSpPr txBox="1"/>
          <p:nvPr>
            <p:ph idx="2" type="body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9" name="Google Shape;109;p22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2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3"/>
          <p:cNvSpPr txBox="1"/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3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type="title"/>
          </p:nvPr>
        </p:nvSpPr>
        <p:spPr>
          <a:xfrm rot="5400000">
            <a:off x="6012656" y="771525"/>
            <a:ext cx="3290888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5"/>
          <p:cNvSpPr txBox="1"/>
          <p:nvPr>
            <p:ph idx="1" type="body"/>
          </p:nvPr>
        </p:nvSpPr>
        <p:spPr>
          <a:xfrm rot="5400000">
            <a:off x="1821656" y="-1209675"/>
            <a:ext cx="3290888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5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5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25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 spd="med">
    <p:fade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FFFF">
            <a:alpha val="9800"/>
          </a:srgbClr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transition spd="med">
    <p:fade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9" Type="http://schemas.openxmlformats.org/officeDocument/2006/relationships/image" Target="../media/image38.png"/><Relationship Id="rId5" Type="http://schemas.openxmlformats.org/officeDocument/2006/relationships/image" Target="../media/image9.jpg"/><Relationship Id="rId6" Type="http://schemas.openxmlformats.org/officeDocument/2006/relationships/image" Target="../media/image36.png"/><Relationship Id="rId7" Type="http://schemas.openxmlformats.org/officeDocument/2006/relationships/hyperlink" Target="https://github.com/fepegar/resector" TargetMode="External"/><Relationship Id="rId8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hyperlink" Target="https://ieeexplore.ieee.org/document/7109822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9.png"/><Relationship Id="rId4" Type="http://schemas.openxmlformats.org/officeDocument/2006/relationships/image" Target="../media/image19.png"/><Relationship Id="rId5" Type="http://schemas.openxmlformats.org/officeDocument/2006/relationships/image" Target="../media/image12.jpg"/><Relationship Id="rId6" Type="http://schemas.openxmlformats.org/officeDocument/2006/relationships/image" Target="../media/image7.jpg"/><Relationship Id="rId7" Type="http://schemas.openxmlformats.org/officeDocument/2006/relationships/image" Target="../media/image3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8.gif"/><Relationship Id="rId4" Type="http://schemas.openxmlformats.org/officeDocument/2006/relationships/image" Target="../media/image22.gif"/><Relationship Id="rId5" Type="http://schemas.openxmlformats.org/officeDocument/2006/relationships/image" Target="../media/image21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gif"/><Relationship Id="rId4" Type="http://schemas.openxmlformats.org/officeDocument/2006/relationships/image" Target="../media/image30.gif"/><Relationship Id="rId5" Type="http://schemas.openxmlformats.org/officeDocument/2006/relationships/image" Target="../media/image26.gif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1" Type="http://schemas.openxmlformats.org/officeDocument/2006/relationships/image" Target="../media/image35.png"/><Relationship Id="rId10" Type="http://schemas.openxmlformats.org/officeDocument/2006/relationships/image" Target="../media/image32.png"/><Relationship Id="rId13" Type="http://schemas.openxmlformats.org/officeDocument/2006/relationships/image" Target="../media/image29.png"/><Relationship Id="rId1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Relationship Id="rId4" Type="http://schemas.openxmlformats.org/officeDocument/2006/relationships/image" Target="../media/image20.png"/><Relationship Id="rId9" Type="http://schemas.openxmlformats.org/officeDocument/2006/relationships/hyperlink" Target="https://rdr.ucl.ac.uk/articles/Self-supervised_transfer_learning_with_synthetic_lesions_for_brain_resection_cavity_segmentation_in_epilepsy_neurosurgery/11828637" TargetMode="External"/><Relationship Id="rId5" Type="http://schemas.openxmlformats.org/officeDocument/2006/relationships/image" Target="../media/image37.png"/><Relationship Id="rId6" Type="http://schemas.openxmlformats.org/officeDocument/2006/relationships/image" Target="../media/image23.gif"/><Relationship Id="rId7" Type="http://schemas.openxmlformats.org/officeDocument/2006/relationships/image" Target="../media/image27.jpg"/><Relationship Id="rId8" Type="http://schemas.openxmlformats.org/officeDocument/2006/relationships/image" Target="../media/image3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7.jpg"/><Relationship Id="rId6" Type="http://schemas.openxmlformats.org/officeDocument/2006/relationships/image" Target="../media/image33.jpg"/><Relationship Id="rId7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gif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oogle Shape;135;p26"/>
          <p:cNvGrpSpPr/>
          <p:nvPr/>
        </p:nvGrpSpPr>
        <p:grpSpPr>
          <a:xfrm>
            <a:off x="0" y="0"/>
            <a:ext cx="9144000" cy="1235075"/>
            <a:chOff x="0" y="-66259"/>
            <a:chExt cx="9144000" cy="1235075"/>
          </a:xfrm>
        </p:grpSpPr>
        <p:sp>
          <p:nvSpPr>
            <p:cNvPr id="136" name="Google Shape;136;p26"/>
            <p:cNvSpPr/>
            <p:nvPr/>
          </p:nvSpPr>
          <p:spPr>
            <a:xfrm>
              <a:off x="0" y="-66259"/>
              <a:ext cx="9144000" cy="1235075"/>
            </a:xfrm>
            <a:custGeom>
              <a:rect b="b" l="l" r="r" t="t"/>
              <a:pathLst>
                <a:path extrusionOk="0" h="151" w="1123">
                  <a:moveTo>
                    <a:pt x="0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844" y="151"/>
                    <a:pt x="844" y="151"/>
                    <a:pt x="844" y="151"/>
                  </a:cubicBezTo>
                  <a:cubicBezTo>
                    <a:pt x="843" y="150"/>
                    <a:pt x="842" y="149"/>
                    <a:pt x="841" y="148"/>
                  </a:cubicBezTo>
                  <a:cubicBezTo>
                    <a:pt x="833" y="140"/>
                    <a:pt x="833" y="131"/>
                    <a:pt x="832" y="122"/>
                  </a:cubicBezTo>
                  <a:cubicBezTo>
                    <a:pt x="832" y="72"/>
                    <a:pt x="832" y="72"/>
                    <a:pt x="832" y="72"/>
                  </a:cubicBezTo>
                  <a:cubicBezTo>
                    <a:pt x="859" y="72"/>
                    <a:pt x="859" y="72"/>
                    <a:pt x="859" y="72"/>
                  </a:cubicBezTo>
                  <a:cubicBezTo>
                    <a:pt x="859" y="124"/>
                    <a:pt x="859" y="124"/>
                    <a:pt x="859" y="124"/>
                  </a:cubicBezTo>
                  <a:cubicBezTo>
                    <a:pt x="859" y="128"/>
                    <a:pt x="860" y="132"/>
                    <a:pt x="863" y="135"/>
                  </a:cubicBezTo>
                  <a:cubicBezTo>
                    <a:pt x="865" y="137"/>
                    <a:pt x="868" y="138"/>
                    <a:pt x="871" y="138"/>
                  </a:cubicBezTo>
                  <a:cubicBezTo>
                    <a:pt x="875" y="138"/>
                    <a:pt x="878" y="136"/>
                    <a:pt x="880" y="135"/>
                  </a:cubicBezTo>
                  <a:cubicBezTo>
                    <a:pt x="883" y="132"/>
                    <a:pt x="883" y="128"/>
                    <a:pt x="883" y="124"/>
                  </a:cubicBezTo>
                  <a:cubicBezTo>
                    <a:pt x="883" y="72"/>
                    <a:pt x="883" y="72"/>
                    <a:pt x="883" y="72"/>
                  </a:cubicBezTo>
                  <a:cubicBezTo>
                    <a:pt x="910" y="72"/>
                    <a:pt x="910" y="72"/>
                    <a:pt x="910" y="72"/>
                  </a:cubicBezTo>
                  <a:cubicBezTo>
                    <a:pt x="910" y="117"/>
                    <a:pt x="910" y="117"/>
                    <a:pt x="910" y="117"/>
                  </a:cubicBezTo>
                  <a:cubicBezTo>
                    <a:pt x="910" y="126"/>
                    <a:pt x="910" y="139"/>
                    <a:pt x="900" y="148"/>
                  </a:cubicBezTo>
                  <a:cubicBezTo>
                    <a:pt x="899" y="149"/>
                    <a:pt x="898" y="150"/>
                    <a:pt x="897" y="151"/>
                  </a:cubicBezTo>
                  <a:cubicBezTo>
                    <a:pt x="937" y="151"/>
                    <a:pt x="937" y="151"/>
                    <a:pt x="937" y="151"/>
                  </a:cubicBezTo>
                  <a:cubicBezTo>
                    <a:pt x="925" y="142"/>
                    <a:pt x="920" y="128"/>
                    <a:pt x="920" y="114"/>
                  </a:cubicBezTo>
                  <a:cubicBezTo>
                    <a:pt x="920" y="92"/>
                    <a:pt x="935" y="69"/>
                    <a:pt x="964" y="69"/>
                  </a:cubicBezTo>
                  <a:cubicBezTo>
                    <a:pt x="976" y="69"/>
                    <a:pt x="989" y="73"/>
                    <a:pt x="998" y="82"/>
                  </a:cubicBezTo>
                  <a:cubicBezTo>
                    <a:pt x="1001" y="86"/>
                    <a:pt x="1003" y="89"/>
                    <a:pt x="1005" y="92"/>
                  </a:cubicBezTo>
                  <a:cubicBezTo>
                    <a:pt x="982" y="103"/>
                    <a:pt x="982" y="103"/>
                    <a:pt x="982" y="103"/>
                  </a:cubicBezTo>
                  <a:cubicBezTo>
                    <a:pt x="980" y="98"/>
                    <a:pt x="976" y="89"/>
                    <a:pt x="965" y="89"/>
                  </a:cubicBezTo>
                  <a:cubicBezTo>
                    <a:pt x="959" y="89"/>
                    <a:pt x="955" y="92"/>
                    <a:pt x="953" y="94"/>
                  </a:cubicBezTo>
                  <a:cubicBezTo>
                    <a:pt x="947" y="100"/>
                    <a:pt x="947" y="109"/>
                    <a:pt x="947" y="113"/>
                  </a:cubicBezTo>
                  <a:cubicBezTo>
                    <a:pt x="947" y="125"/>
                    <a:pt x="952" y="137"/>
                    <a:pt x="965" y="137"/>
                  </a:cubicBezTo>
                  <a:cubicBezTo>
                    <a:pt x="977" y="137"/>
                    <a:pt x="981" y="126"/>
                    <a:pt x="982" y="123"/>
                  </a:cubicBezTo>
                  <a:cubicBezTo>
                    <a:pt x="1005" y="134"/>
                    <a:pt x="1005" y="134"/>
                    <a:pt x="1005" y="134"/>
                  </a:cubicBezTo>
                  <a:cubicBezTo>
                    <a:pt x="1003" y="138"/>
                    <a:pt x="1001" y="142"/>
                    <a:pt x="997" y="146"/>
                  </a:cubicBezTo>
                  <a:cubicBezTo>
                    <a:pt x="995" y="148"/>
                    <a:pt x="993" y="150"/>
                    <a:pt x="991" y="151"/>
                  </a:cubicBezTo>
                  <a:cubicBezTo>
                    <a:pt x="1016" y="151"/>
                    <a:pt x="1016" y="151"/>
                    <a:pt x="1016" y="151"/>
                  </a:cubicBezTo>
                  <a:cubicBezTo>
                    <a:pt x="1016" y="72"/>
                    <a:pt x="1016" y="72"/>
                    <a:pt x="1016" y="72"/>
                  </a:cubicBezTo>
                  <a:cubicBezTo>
                    <a:pt x="1042" y="72"/>
                    <a:pt x="1042" y="72"/>
                    <a:pt x="1042" y="72"/>
                  </a:cubicBezTo>
                  <a:cubicBezTo>
                    <a:pt x="1042" y="134"/>
                    <a:pt x="1042" y="134"/>
                    <a:pt x="1042" y="134"/>
                  </a:cubicBezTo>
                  <a:cubicBezTo>
                    <a:pt x="1077" y="134"/>
                    <a:pt x="1077" y="134"/>
                    <a:pt x="1077" y="134"/>
                  </a:cubicBezTo>
                  <a:cubicBezTo>
                    <a:pt x="1077" y="151"/>
                    <a:pt x="1077" y="151"/>
                    <a:pt x="1077" y="151"/>
                  </a:cubicBezTo>
                  <a:cubicBezTo>
                    <a:pt x="1123" y="151"/>
                    <a:pt x="1123" y="151"/>
                    <a:pt x="1123" y="151"/>
                  </a:cubicBezTo>
                  <a:cubicBezTo>
                    <a:pt x="1123" y="0"/>
                    <a:pt x="1123" y="0"/>
                    <a:pt x="11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3D4C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7" name="Google Shape;137;p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flipH="1">
              <a:off x="6420182" y="514785"/>
              <a:ext cx="257986" cy="30313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8" name="Google Shape;138;p26"/>
          <p:cNvSpPr/>
          <p:nvPr/>
        </p:nvSpPr>
        <p:spPr>
          <a:xfrm>
            <a:off x="795300" y="2025950"/>
            <a:ext cx="7553400" cy="9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3600"/>
              <a:t>Deep transfer learning for video-telemetry</a:t>
            </a:r>
            <a:endParaRPr b="1" baseline="30000" sz="3600"/>
          </a:p>
          <a:p>
            <a:pPr indent="0" lvl="0" marL="0" marR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3600"/>
              <a:t>and MRI processing in epilepsy</a:t>
            </a:r>
            <a:endParaRPr b="1"/>
          </a:p>
        </p:txBody>
      </p:sp>
      <p:sp>
        <p:nvSpPr>
          <p:cNvPr id="139" name="Google Shape;139;p26"/>
          <p:cNvSpPr txBox="1"/>
          <p:nvPr/>
        </p:nvSpPr>
        <p:spPr>
          <a:xfrm>
            <a:off x="294125" y="253350"/>
            <a:ext cx="37482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lt1"/>
                </a:solidFill>
              </a:rPr>
              <a:t>MEDICAL PHYSICS AND BIOMEDICAL ENGINEERING</a:t>
            </a:r>
            <a:endParaRPr/>
          </a:p>
        </p:txBody>
      </p:sp>
      <p:sp>
        <p:nvSpPr>
          <p:cNvPr id="140" name="Google Shape;140;p26"/>
          <p:cNvSpPr txBox="1"/>
          <p:nvPr/>
        </p:nvSpPr>
        <p:spPr>
          <a:xfrm>
            <a:off x="1488600" y="3164400"/>
            <a:ext cx="61668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Fernando Pérez-García, Rachel Sparks, John Duncan, Sébastien Ourselin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1" name="Google Shape;141;p26"/>
          <p:cNvSpPr txBox="1"/>
          <p:nvPr/>
        </p:nvSpPr>
        <p:spPr>
          <a:xfrm>
            <a:off x="862500" y="3943125"/>
            <a:ext cx="74190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Lato"/>
                <a:ea typeface="Lato"/>
                <a:cs typeface="Lato"/>
                <a:sym typeface="Lato"/>
              </a:rPr>
              <a:t>EPSRC Centre for Doctoral Training in Intelligent, Integrated Imaging In Healthcare (i4health)</a:t>
            </a:r>
            <a:endParaRPr sz="8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Lato"/>
                <a:ea typeface="Lato"/>
                <a:cs typeface="Lato"/>
                <a:sym typeface="Lato"/>
              </a:rPr>
              <a:t>MPhil upgrade day</a:t>
            </a:r>
            <a:endParaRPr sz="8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Lato"/>
                <a:ea typeface="Lato"/>
                <a:cs typeface="Lato"/>
                <a:sym typeface="Lato"/>
              </a:rPr>
              <a:t>19 February 2020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5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35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1" name="Google Shape;251;p35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Methods - synthetic resection</a:t>
            </a:r>
            <a:endParaRPr b="1" sz="4800"/>
          </a:p>
        </p:txBody>
      </p:sp>
      <p:pic>
        <p:nvPicPr>
          <p:cNvPr id="252" name="Google Shape;252;p35"/>
          <p:cNvPicPr preferRelativeResize="0"/>
          <p:nvPr/>
        </p:nvPicPr>
        <p:blipFill rotWithShape="1">
          <a:blip r:embed="rId3">
            <a:alphaModFix/>
          </a:blip>
          <a:srcRect b="0" l="0" r="66899" t="5864"/>
          <a:stretch/>
        </p:blipFill>
        <p:spPr>
          <a:xfrm>
            <a:off x="2830575" y="3041450"/>
            <a:ext cx="1080050" cy="124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5"/>
          <p:cNvPicPr preferRelativeResize="0"/>
          <p:nvPr/>
        </p:nvPicPr>
        <p:blipFill rotWithShape="1">
          <a:blip r:embed="rId4">
            <a:alphaModFix/>
          </a:blip>
          <a:srcRect b="0" l="0" r="66899" t="5864"/>
          <a:stretch/>
        </p:blipFill>
        <p:spPr>
          <a:xfrm>
            <a:off x="981475" y="2317175"/>
            <a:ext cx="1080050" cy="124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>
            <a:off x="4779972" y="1978500"/>
            <a:ext cx="991399" cy="1415875"/>
          </a:xfrm>
          <a:prstGeom prst="rect">
            <a:avLst/>
          </a:prstGeom>
          <a:noFill/>
          <a:ln cap="flat" cmpd="sng" w="28575">
            <a:solidFill>
              <a:srgbClr val="1C3678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55" name="Google Shape;255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62238" y="3853718"/>
            <a:ext cx="918525" cy="688894"/>
          </a:xfrm>
          <a:prstGeom prst="rect">
            <a:avLst/>
          </a:prstGeom>
          <a:noFill/>
          <a:ln cap="flat" cmpd="sng" w="28575">
            <a:solidFill>
              <a:srgbClr val="1A1A1A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256" name="Google Shape;256;p35"/>
          <p:cNvCxnSpPr>
            <a:stCxn id="253" idx="2"/>
            <a:endCxn id="255" idx="0"/>
          </p:cNvCxnSpPr>
          <p:nvPr/>
        </p:nvCxnSpPr>
        <p:spPr>
          <a:xfrm>
            <a:off x="1521500" y="3565174"/>
            <a:ext cx="0" cy="288600"/>
          </a:xfrm>
          <a:prstGeom prst="straightConnector1">
            <a:avLst/>
          </a:prstGeom>
          <a:noFill/>
          <a:ln cap="flat" cmpd="sng" w="9525">
            <a:solidFill>
              <a:srgbClr val="1A1A1A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57" name="Google Shape;257;p35"/>
          <p:cNvCxnSpPr>
            <a:stCxn id="255" idx="3"/>
            <a:endCxn id="252" idx="1"/>
          </p:cNvCxnSpPr>
          <p:nvPr/>
        </p:nvCxnSpPr>
        <p:spPr>
          <a:xfrm flipH="1" rot="10800000">
            <a:off x="1980763" y="3665365"/>
            <a:ext cx="849900" cy="532800"/>
          </a:xfrm>
          <a:prstGeom prst="straightConnector1">
            <a:avLst/>
          </a:prstGeom>
          <a:noFill/>
          <a:ln cap="flat" cmpd="sng" w="9525">
            <a:solidFill>
              <a:srgbClr val="1A1A1A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58" name="Google Shape;258;p35"/>
          <p:cNvCxnSpPr>
            <a:stCxn id="253" idx="3"/>
            <a:endCxn id="254" idx="0"/>
          </p:cNvCxnSpPr>
          <p:nvPr/>
        </p:nvCxnSpPr>
        <p:spPr>
          <a:xfrm flipH="1" rot="10800000">
            <a:off x="2061525" y="2686475"/>
            <a:ext cx="2506200" cy="254700"/>
          </a:xfrm>
          <a:prstGeom prst="straightConnector1">
            <a:avLst/>
          </a:prstGeom>
          <a:noFill/>
          <a:ln cap="flat" cmpd="sng" w="9525">
            <a:solidFill>
              <a:srgbClr val="1A1A1A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59" name="Google Shape;259;p35"/>
          <p:cNvCxnSpPr>
            <a:stCxn id="252" idx="3"/>
            <a:endCxn id="254" idx="0"/>
          </p:cNvCxnSpPr>
          <p:nvPr/>
        </p:nvCxnSpPr>
        <p:spPr>
          <a:xfrm flipH="1" rot="10800000">
            <a:off x="3910625" y="2686550"/>
            <a:ext cx="657000" cy="978900"/>
          </a:xfrm>
          <a:prstGeom prst="straightConnector1">
            <a:avLst/>
          </a:prstGeom>
          <a:noFill/>
          <a:ln cap="flat" cmpd="sng" w="9525">
            <a:solidFill>
              <a:srgbClr val="1A1A1A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60" name="Google Shape;260;p35"/>
          <p:cNvCxnSpPr>
            <a:stCxn id="254" idx="2"/>
            <a:endCxn id="261" idx="1"/>
          </p:cNvCxnSpPr>
          <p:nvPr/>
        </p:nvCxnSpPr>
        <p:spPr>
          <a:xfrm flipH="1" rot="10800000">
            <a:off x="5983609" y="1973337"/>
            <a:ext cx="1107900" cy="713100"/>
          </a:xfrm>
          <a:prstGeom prst="straightConnector1">
            <a:avLst/>
          </a:prstGeom>
          <a:noFill/>
          <a:ln cap="flat" cmpd="sng" w="9525">
            <a:solidFill>
              <a:srgbClr val="1A1A1A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62" name="Google Shape;262;p35"/>
          <p:cNvCxnSpPr>
            <a:stCxn id="254" idx="2"/>
            <a:endCxn id="263" idx="1"/>
          </p:cNvCxnSpPr>
          <p:nvPr/>
        </p:nvCxnSpPr>
        <p:spPr>
          <a:xfrm>
            <a:off x="5983609" y="2686437"/>
            <a:ext cx="1107900" cy="1073100"/>
          </a:xfrm>
          <a:prstGeom prst="straightConnector1">
            <a:avLst/>
          </a:prstGeom>
          <a:noFill/>
          <a:ln cap="flat" cmpd="sng" w="9525">
            <a:solidFill>
              <a:srgbClr val="1A1A1A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64" name="Google Shape;264;p35"/>
          <p:cNvSpPr txBox="1"/>
          <p:nvPr/>
        </p:nvSpPr>
        <p:spPr>
          <a:xfrm>
            <a:off x="760275" y="4628375"/>
            <a:ext cx="1522500" cy="2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Parcellation model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5" name="Google Shape;265;p35"/>
          <p:cNvSpPr txBox="1"/>
          <p:nvPr/>
        </p:nvSpPr>
        <p:spPr>
          <a:xfrm>
            <a:off x="981513" y="1924213"/>
            <a:ext cx="1080000" cy="2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Preop brain </a:t>
            </a:r>
            <a:r>
              <a:rPr i="1" lang="en-GB" sz="1200"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endParaRPr i="1"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6" name="Google Shape;266;p35"/>
          <p:cNvSpPr txBox="1"/>
          <p:nvPr/>
        </p:nvSpPr>
        <p:spPr>
          <a:xfrm>
            <a:off x="2551750" y="4220225"/>
            <a:ext cx="16377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Preoperative parcellation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7" name="Google Shape;267;p35"/>
          <p:cNvSpPr txBox="1"/>
          <p:nvPr/>
        </p:nvSpPr>
        <p:spPr>
          <a:xfrm>
            <a:off x="4514412" y="3247850"/>
            <a:ext cx="1522500" cy="2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Resection model*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8" name="Google Shape;268;p35"/>
          <p:cNvSpPr txBox="1"/>
          <p:nvPr/>
        </p:nvSpPr>
        <p:spPr>
          <a:xfrm>
            <a:off x="5983600" y="4767675"/>
            <a:ext cx="2282400" cy="2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Ubuntu Mono"/>
                <a:ea typeface="Ubuntu Mono"/>
                <a:cs typeface="Ubuntu Mono"/>
                <a:sym typeface="Ubuntu Mono"/>
              </a:rPr>
              <a:t>*</a:t>
            </a:r>
            <a:r>
              <a:rPr lang="en-GB" sz="800" u="sng">
                <a:solidFill>
                  <a:srgbClr val="1C3678"/>
                </a:solidFill>
                <a:latin typeface="Ubuntu Mono"/>
                <a:ea typeface="Ubuntu Mono"/>
                <a:cs typeface="Ubuntu Mono"/>
                <a:sym typeface="Ubuntu Mono"/>
                <a:hlinkClick r:id="rId7"/>
              </a:rPr>
              <a:t>https://github.com/fepegar/resector</a:t>
            </a:r>
            <a:endParaRPr sz="800">
              <a:latin typeface="Ubuntu Mono"/>
              <a:ea typeface="Ubuntu Mono"/>
              <a:cs typeface="Ubuntu Mono"/>
              <a:sym typeface="Ubuntu Mono"/>
            </a:endParaRPr>
          </a:p>
        </p:txBody>
      </p:sp>
      <p:pic>
        <p:nvPicPr>
          <p:cNvPr id="261" name="Google Shape;261;p35"/>
          <p:cNvPicPr preferRelativeResize="0"/>
          <p:nvPr/>
        </p:nvPicPr>
        <p:blipFill rotWithShape="1">
          <a:blip r:embed="rId8">
            <a:alphaModFix/>
          </a:blip>
          <a:srcRect b="0" l="0" r="66901" t="5864"/>
          <a:stretch/>
        </p:blipFill>
        <p:spPr>
          <a:xfrm>
            <a:off x="7091650" y="1349475"/>
            <a:ext cx="1079998" cy="124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5"/>
          <p:cNvPicPr preferRelativeResize="0"/>
          <p:nvPr/>
        </p:nvPicPr>
        <p:blipFill rotWithShape="1">
          <a:blip r:embed="rId9">
            <a:alphaModFix/>
          </a:blip>
          <a:srcRect b="0" l="0" r="66899" t="5864"/>
          <a:stretch/>
        </p:blipFill>
        <p:spPr>
          <a:xfrm>
            <a:off x="7091625" y="3135575"/>
            <a:ext cx="1080050" cy="124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5"/>
          <p:cNvSpPr txBox="1"/>
          <p:nvPr/>
        </p:nvSpPr>
        <p:spPr>
          <a:xfrm>
            <a:off x="6912000" y="2519625"/>
            <a:ext cx="1416000" cy="2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Resected brain </a:t>
            </a:r>
            <a:r>
              <a:rPr i="1" lang="en-GB" sz="1200"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r>
              <a:rPr baseline="-25000" i="1" lang="en-GB" sz="1200">
                <a:latin typeface="Times New Roman"/>
                <a:ea typeface="Times New Roman"/>
                <a:cs typeface="Times New Roman"/>
                <a:sym typeface="Times New Roman"/>
              </a:rPr>
              <a:t>r</a:t>
            </a:r>
            <a:endParaRPr baseline="-25000" i="1"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0" name="Google Shape;270;p35"/>
          <p:cNvSpPr txBox="1"/>
          <p:nvPr/>
        </p:nvSpPr>
        <p:spPr>
          <a:xfrm>
            <a:off x="6954600" y="4300625"/>
            <a:ext cx="1330800" cy="24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Resected label </a:t>
            </a:r>
            <a:r>
              <a:rPr i="1" lang="en-GB" sz="1200">
                <a:latin typeface="Times New Roman"/>
                <a:ea typeface="Times New Roman"/>
                <a:cs typeface="Times New Roman"/>
                <a:sym typeface="Times New Roman"/>
              </a:rPr>
              <a:t>y</a:t>
            </a:r>
            <a:r>
              <a:rPr baseline="-25000" i="1" lang="en-GB" sz="1200">
                <a:latin typeface="Times New Roman"/>
                <a:ea typeface="Times New Roman"/>
                <a:cs typeface="Times New Roman"/>
                <a:sym typeface="Times New Roman"/>
              </a:rPr>
              <a:t>r</a:t>
            </a:r>
            <a:endParaRPr baseline="-25000" i="1"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6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36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7" name="Google Shape;277;p36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Methods - semi-supervised learning</a:t>
            </a:r>
            <a:endParaRPr b="1" sz="4800"/>
          </a:p>
        </p:txBody>
      </p:sp>
      <p:pic>
        <p:nvPicPr>
          <p:cNvPr id="278" name="Google Shape;27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575" y="1770876"/>
            <a:ext cx="7890450" cy="261955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6"/>
          <p:cNvSpPr txBox="1"/>
          <p:nvPr/>
        </p:nvSpPr>
        <p:spPr>
          <a:xfrm>
            <a:off x="955350" y="4390425"/>
            <a:ext cx="72369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Lato"/>
                <a:ea typeface="Lato"/>
                <a:cs typeface="Lato"/>
                <a:sym typeface="Lato"/>
              </a:rPr>
              <a:t>Adapted from </a:t>
            </a:r>
            <a:r>
              <a:rPr lang="en-GB" sz="800">
                <a:latin typeface="Lato"/>
                <a:ea typeface="Lato"/>
                <a:cs typeface="Lato"/>
                <a:sym typeface="Lato"/>
              </a:rPr>
              <a:t>Fabien Lotte, 2015, </a:t>
            </a:r>
            <a:r>
              <a:rPr i="1" lang="en-GB" sz="800" u="sng">
                <a:solidFill>
                  <a:srgbClr val="1C3678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Signal Processing Approaches to Minimize or Suppress Calibration Time in Oscillatory Activity-Based Brain–Computer Interfaces</a:t>
            </a:r>
            <a:endParaRPr i="1" sz="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7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37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6" name="Google Shape;286;p37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D</a:t>
            </a:r>
            <a:r>
              <a:rPr b="1" baseline="30000" lang="en-GB" sz="4800"/>
              <a:t>ata - EPISURG</a:t>
            </a:r>
            <a:endParaRPr b="1" sz="4800"/>
          </a:p>
        </p:txBody>
      </p:sp>
      <p:sp>
        <p:nvSpPr>
          <p:cNvPr id="287" name="Google Shape;287;p37"/>
          <p:cNvSpPr txBox="1"/>
          <p:nvPr/>
        </p:nvSpPr>
        <p:spPr>
          <a:xfrm>
            <a:off x="535650" y="1789125"/>
            <a:ext cx="7774800" cy="27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430 patients with resective surgery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National Hospital for Neurology and Neurosurgery, Queen Square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1990 - 2018</a:t>
            </a:r>
            <a:endParaRPr b="1"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88" name="Google Shape;28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01301" y="2893625"/>
            <a:ext cx="4445276" cy="17131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8"/>
          <p:cNvSpPr/>
          <p:nvPr/>
        </p:nvSpPr>
        <p:spPr>
          <a:xfrm>
            <a:off x="443350" y="1569025"/>
            <a:ext cx="5375400" cy="3387600"/>
          </a:xfrm>
          <a:prstGeom prst="roundRect">
            <a:avLst>
              <a:gd fmla="val 0" name="adj"/>
            </a:avLst>
          </a:prstGeom>
          <a:solidFill>
            <a:srgbClr val="4CF414">
              <a:alpha val="52510"/>
            </a:srgbClr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38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38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96" name="Google Shape;296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4025" y="1791087"/>
            <a:ext cx="2473051" cy="2473051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8"/>
          <p:cNvSpPr txBox="1"/>
          <p:nvPr/>
        </p:nvSpPr>
        <p:spPr>
          <a:xfrm>
            <a:off x="1163750" y="4264150"/>
            <a:ext cx="2133600" cy="46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Publicly available data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(1813)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8" name="Google Shape;298;p38"/>
          <p:cNvSpPr/>
          <p:nvPr/>
        </p:nvSpPr>
        <p:spPr>
          <a:xfrm>
            <a:off x="3917375" y="1673025"/>
            <a:ext cx="5075100" cy="2802300"/>
          </a:xfrm>
          <a:prstGeom prst="roundRect">
            <a:avLst>
              <a:gd fmla="val 0" name="adj"/>
            </a:avLst>
          </a:prstGeom>
          <a:solidFill>
            <a:srgbClr val="FFD02E">
              <a:alpha val="52510"/>
            </a:srgbClr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38"/>
          <p:cNvSpPr txBox="1"/>
          <p:nvPr/>
        </p:nvSpPr>
        <p:spPr>
          <a:xfrm>
            <a:off x="4174200" y="3251275"/>
            <a:ext cx="1527300" cy="5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EPISURG preop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(261)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0" name="Google Shape;300;p38"/>
          <p:cNvSpPr txBox="1"/>
          <p:nvPr/>
        </p:nvSpPr>
        <p:spPr>
          <a:xfrm>
            <a:off x="5722825" y="2899500"/>
            <a:ext cx="1527300" cy="6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EPISURG postop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labelled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(133)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301" name="Google Shape;301;p38"/>
          <p:cNvGrpSpPr/>
          <p:nvPr/>
        </p:nvGrpSpPr>
        <p:grpSpPr>
          <a:xfrm>
            <a:off x="6153986" y="2074938"/>
            <a:ext cx="664975" cy="843251"/>
            <a:chOff x="6862148" y="653000"/>
            <a:chExt cx="664975" cy="843251"/>
          </a:xfrm>
        </p:grpSpPr>
        <p:pic>
          <p:nvPicPr>
            <p:cNvPr id="302" name="Google Shape;302;p38"/>
            <p:cNvPicPr preferRelativeResize="0"/>
            <p:nvPr/>
          </p:nvPicPr>
          <p:blipFill rotWithShape="1">
            <a:blip r:embed="rId4">
              <a:alphaModFix/>
            </a:blip>
            <a:srcRect b="45616" l="0" r="57112" t="0"/>
            <a:stretch/>
          </p:blipFill>
          <p:spPr>
            <a:xfrm>
              <a:off x="6862148" y="653000"/>
              <a:ext cx="664975" cy="8432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3" name="Google Shape;303;p38"/>
            <p:cNvSpPr/>
            <p:nvPr/>
          </p:nvSpPr>
          <p:spPr>
            <a:xfrm>
              <a:off x="6884320" y="697397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" name="Google Shape;304;p38"/>
            <p:cNvSpPr/>
            <p:nvPr/>
          </p:nvSpPr>
          <p:spPr>
            <a:xfrm>
              <a:off x="7037929" y="697397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" name="Google Shape;305;p38"/>
            <p:cNvSpPr/>
            <p:nvPr/>
          </p:nvSpPr>
          <p:spPr>
            <a:xfrm>
              <a:off x="7150609" y="697397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" name="Google Shape;306;p38"/>
            <p:cNvSpPr/>
            <p:nvPr/>
          </p:nvSpPr>
          <p:spPr>
            <a:xfrm>
              <a:off x="7371130" y="697397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" name="Google Shape;307;p38"/>
            <p:cNvSpPr/>
            <p:nvPr/>
          </p:nvSpPr>
          <p:spPr>
            <a:xfrm>
              <a:off x="7263289" y="697397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38"/>
            <p:cNvSpPr/>
            <p:nvPr/>
          </p:nvSpPr>
          <p:spPr>
            <a:xfrm>
              <a:off x="7478972" y="697397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38"/>
            <p:cNvSpPr/>
            <p:nvPr/>
          </p:nvSpPr>
          <p:spPr>
            <a:xfrm>
              <a:off x="6926223" y="837520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" name="Google Shape;310;p38"/>
            <p:cNvSpPr/>
            <p:nvPr/>
          </p:nvSpPr>
          <p:spPr>
            <a:xfrm>
              <a:off x="7037929" y="837520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" name="Google Shape;311;p38"/>
            <p:cNvSpPr/>
            <p:nvPr/>
          </p:nvSpPr>
          <p:spPr>
            <a:xfrm>
              <a:off x="7105815" y="837520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" name="Google Shape;312;p38"/>
            <p:cNvSpPr/>
            <p:nvPr/>
          </p:nvSpPr>
          <p:spPr>
            <a:xfrm>
              <a:off x="7263289" y="837520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" name="Google Shape;313;p38"/>
            <p:cNvSpPr/>
            <p:nvPr/>
          </p:nvSpPr>
          <p:spPr>
            <a:xfrm>
              <a:off x="7325892" y="837520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" name="Google Shape;314;p38"/>
            <p:cNvSpPr/>
            <p:nvPr/>
          </p:nvSpPr>
          <p:spPr>
            <a:xfrm>
              <a:off x="7488648" y="837520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" name="Google Shape;315;p38"/>
            <p:cNvSpPr/>
            <p:nvPr/>
          </p:nvSpPr>
          <p:spPr>
            <a:xfrm>
              <a:off x="6994108" y="977643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38"/>
            <p:cNvSpPr/>
            <p:nvPr/>
          </p:nvSpPr>
          <p:spPr>
            <a:xfrm>
              <a:off x="7105815" y="977643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38"/>
            <p:cNvSpPr/>
            <p:nvPr/>
          </p:nvSpPr>
          <p:spPr>
            <a:xfrm>
              <a:off x="7257505" y="977643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38"/>
            <p:cNvSpPr/>
            <p:nvPr/>
          </p:nvSpPr>
          <p:spPr>
            <a:xfrm>
              <a:off x="7369462" y="977643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p38"/>
            <p:cNvSpPr/>
            <p:nvPr/>
          </p:nvSpPr>
          <p:spPr>
            <a:xfrm>
              <a:off x="7435666" y="977643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" name="Google Shape;320;p38"/>
            <p:cNvSpPr/>
            <p:nvPr/>
          </p:nvSpPr>
          <p:spPr>
            <a:xfrm>
              <a:off x="6926223" y="977643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" name="Google Shape;321;p38"/>
            <p:cNvSpPr/>
            <p:nvPr/>
          </p:nvSpPr>
          <p:spPr>
            <a:xfrm>
              <a:off x="7478972" y="1117766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p38"/>
            <p:cNvSpPr/>
            <p:nvPr/>
          </p:nvSpPr>
          <p:spPr>
            <a:xfrm>
              <a:off x="7220900" y="1117766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" name="Google Shape;323;p38"/>
            <p:cNvSpPr/>
            <p:nvPr/>
          </p:nvSpPr>
          <p:spPr>
            <a:xfrm>
              <a:off x="7369462" y="1117766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" name="Google Shape;324;p38"/>
            <p:cNvSpPr/>
            <p:nvPr/>
          </p:nvSpPr>
          <p:spPr>
            <a:xfrm>
              <a:off x="7150609" y="1117766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p38"/>
            <p:cNvSpPr/>
            <p:nvPr/>
          </p:nvSpPr>
          <p:spPr>
            <a:xfrm>
              <a:off x="6926223" y="1127012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p38"/>
            <p:cNvSpPr/>
            <p:nvPr/>
          </p:nvSpPr>
          <p:spPr>
            <a:xfrm>
              <a:off x="7038416" y="1117766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p38"/>
            <p:cNvSpPr/>
            <p:nvPr/>
          </p:nvSpPr>
          <p:spPr>
            <a:xfrm>
              <a:off x="6884320" y="1261268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38"/>
            <p:cNvSpPr/>
            <p:nvPr/>
          </p:nvSpPr>
          <p:spPr>
            <a:xfrm>
              <a:off x="7038416" y="1261268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38"/>
            <p:cNvSpPr/>
            <p:nvPr/>
          </p:nvSpPr>
          <p:spPr>
            <a:xfrm>
              <a:off x="7150609" y="1261268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38"/>
            <p:cNvSpPr/>
            <p:nvPr/>
          </p:nvSpPr>
          <p:spPr>
            <a:xfrm>
              <a:off x="7262802" y="1261268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p38"/>
            <p:cNvSpPr/>
            <p:nvPr/>
          </p:nvSpPr>
          <p:spPr>
            <a:xfrm>
              <a:off x="7435666" y="1261268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38"/>
            <p:cNvSpPr/>
            <p:nvPr/>
          </p:nvSpPr>
          <p:spPr>
            <a:xfrm>
              <a:off x="7325892" y="1261268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38"/>
            <p:cNvSpPr/>
            <p:nvPr/>
          </p:nvSpPr>
          <p:spPr>
            <a:xfrm>
              <a:off x="6884320" y="1398110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38"/>
            <p:cNvSpPr/>
            <p:nvPr/>
          </p:nvSpPr>
          <p:spPr>
            <a:xfrm>
              <a:off x="7220900" y="1398013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38"/>
            <p:cNvSpPr/>
            <p:nvPr/>
          </p:nvSpPr>
          <p:spPr>
            <a:xfrm>
              <a:off x="7038416" y="1398013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38"/>
            <p:cNvSpPr/>
            <p:nvPr/>
          </p:nvSpPr>
          <p:spPr>
            <a:xfrm>
              <a:off x="7105815" y="1398110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p38"/>
            <p:cNvSpPr/>
            <p:nvPr/>
          </p:nvSpPr>
          <p:spPr>
            <a:xfrm>
              <a:off x="7371130" y="1403407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38"/>
            <p:cNvSpPr/>
            <p:nvPr/>
          </p:nvSpPr>
          <p:spPr>
            <a:xfrm>
              <a:off x="7440963" y="1404770"/>
              <a:ext cx="21600" cy="273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39" name="Google Shape;339;p38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Data - all</a:t>
            </a:r>
            <a:endParaRPr b="1" sz="4800"/>
          </a:p>
        </p:txBody>
      </p:sp>
      <p:pic>
        <p:nvPicPr>
          <p:cNvPr id="340" name="Google Shape;340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43400" y="2110700"/>
            <a:ext cx="1188875" cy="1188875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38"/>
          <p:cNvSpPr txBox="1"/>
          <p:nvPr/>
        </p:nvSpPr>
        <p:spPr>
          <a:xfrm>
            <a:off x="6436625" y="889275"/>
            <a:ext cx="2637600" cy="6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38761D"/>
                </a:solidFill>
              </a:rPr>
              <a:t>Preoperative (no resection)</a:t>
            </a:r>
            <a:endParaRPr>
              <a:solidFill>
                <a:srgbClr val="38761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BF9000"/>
                </a:solidFill>
              </a:rPr>
              <a:t>EPISURG dataset</a:t>
            </a:r>
            <a:endParaRPr>
              <a:solidFill>
                <a:srgbClr val="BF9000"/>
              </a:solidFill>
            </a:endParaRPr>
          </a:p>
        </p:txBody>
      </p:sp>
      <p:pic>
        <p:nvPicPr>
          <p:cNvPr id="342" name="Google Shape;342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619025" y="3643327"/>
            <a:ext cx="1051200" cy="1290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3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14601" y="3712150"/>
            <a:ext cx="1436749" cy="1055126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38"/>
          <p:cNvSpPr txBox="1"/>
          <p:nvPr/>
        </p:nvSpPr>
        <p:spPr>
          <a:xfrm>
            <a:off x="7312775" y="3184625"/>
            <a:ext cx="1527300" cy="6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EPISURG postop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unlabelled</a:t>
            </a:r>
            <a:endParaRPr sz="12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(297)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45" name="Google Shape;345;p38"/>
          <p:cNvPicPr preferRelativeResize="0"/>
          <p:nvPr/>
        </p:nvPicPr>
        <p:blipFill rotWithShape="1">
          <a:blip r:embed="rId4">
            <a:alphaModFix/>
          </a:blip>
          <a:srcRect b="8734" l="0" r="0" t="0"/>
          <a:stretch/>
        </p:blipFill>
        <p:spPr>
          <a:xfrm>
            <a:off x="7301150" y="1842738"/>
            <a:ext cx="1550551" cy="141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9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39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2" name="Google Shape;352;p39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Experiments</a:t>
            </a:r>
            <a:endParaRPr b="1" sz="4800"/>
          </a:p>
        </p:txBody>
      </p:sp>
      <p:graphicFrame>
        <p:nvGraphicFramePr>
          <p:cNvPr id="353" name="Google Shape;353;p39"/>
          <p:cNvGraphicFramePr/>
          <p:nvPr/>
        </p:nvGraphicFramePr>
        <p:xfrm>
          <a:off x="408800" y="163198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{EBC8587B-9DF2-4D7F-86FE-8E19745DCF5E}</a:tableStyleId>
              </a:tblPr>
              <a:tblGrid>
                <a:gridCol w="1665275"/>
                <a:gridCol w="1665275"/>
                <a:gridCol w="1665275"/>
                <a:gridCol w="1665275"/>
                <a:gridCol w="1665275"/>
              </a:tblGrid>
              <a:tr h="539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EPISURG postop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labelled</a:t>
                      </a:r>
                      <a:endParaRPr b="1" sz="12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EPISURG postop</a:t>
                      </a:r>
                      <a:endParaRPr b="1" sz="1200">
                        <a:solidFill>
                          <a:schemeClr val="dk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unlabelled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EPISURG preop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(unlabelled)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Public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(unlabelled)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TOTAL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4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133 (10-fold CV)</a:t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133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FC5E8"/>
                    </a:solidFill>
                  </a:tcPr>
                </a:tc>
              </a:tr>
              <a:tr h="284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261</a:t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261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CB9C"/>
                    </a:solidFill>
                  </a:tcPr>
                </a:tc>
              </a:tr>
              <a:tr h="284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261</a:t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261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284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1813</a:t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1813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A9999"/>
                    </a:solidFill>
                  </a:tcPr>
                </a:tc>
              </a:tr>
              <a:tr h="284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261</a:t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1555</a:t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1813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</a:tr>
              <a:tr h="284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976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976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261</a:t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976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1813</a:t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976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2074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E9765"/>
                    </a:solidFill>
                  </a:tcPr>
                </a:tc>
              </a:tr>
              <a:tr h="2845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BD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297</a:t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BD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261</a:t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BD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1813</a:t>
                      </a:r>
                      <a:endParaRPr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BDD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200">
                          <a:latin typeface="Lato"/>
                          <a:ea typeface="Lato"/>
                          <a:cs typeface="Lato"/>
                          <a:sym typeface="Lato"/>
                        </a:rPr>
                        <a:t>2371</a:t>
                      </a:r>
                      <a:endParaRPr b="1" sz="12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BDD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40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40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0" name="Google Shape;360;p40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Results - quantitative</a:t>
            </a:r>
            <a:endParaRPr b="1" sz="4800"/>
          </a:p>
        </p:txBody>
      </p:sp>
      <p:pic>
        <p:nvPicPr>
          <p:cNvPr id="361" name="Google Shape;36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5725" y="1554175"/>
            <a:ext cx="6027101" cy="332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1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41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68" name="Google Shape;368;p41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Results - qualitative</a:t>
            </a:r>
            <a:endParaRPr b="1" sz="4800"/>
          </a:p>
        </p:txBody>
      </p:sp>
      <p:sp>
        <p:nvSpPr>
          <p:cNvPr id="369" name="Google Shape;369;p41"/>
          <p:cNvSpPr txBox="1"/>
          <p:nvPr/>
        </p:nvSpPr>
        <p:spPr>
          <a:xfrm>
            <a:off x="3733500" y="4109278"/>
            <a:ext cx="1677000" cy="8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Lato"/>
                <a:ea typeface="Lato"/>
                <a:cs typeface="Lato"/>
                <a:sym typeface="Lato"/>
              </a:rPr>
              <a:t>Median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DSC 0.82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0" name="Google Shape;370;p41"/>
          <p:cNvSpPr txBox="1"/>
          <p:nvPr/>
        </p:nvSpPr>
        <p:spPr>
          <a:xfrm>
            <a:off x="1235025" y="4109275"/>
            <a:ext cx="1646400" cy="9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Lato"/>
                <a:ea typeface="Lato"/>
                <a:cs typeface="Lato"/>
                <a:sym typeface="Lato"/>
              </a:rPr>
              <a:t>Worst &gt; 0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DSC 0.09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(4.5th percentile)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1" name="Google Shape;371;p41"/>
          <p:cNvSpPr txBox="1"/>
          <p:nvPr/>
        </p:nvSpPr>
        <p:spPr>
          <a:xfrm>
            <a:off x="6587300" y="4109283"/>
            <a:ext cx="996900" cy="8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latin typeface="Lato"/>
                <a:ea typeface="Lato"/>
                <a:cs typeface="Lato"/>
                <a:sym typeface="Lato"/>
              </a:rPr>
              <a:t>Best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DSC 0.94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72" name="Google Shape;37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6512" y="1752013"/>
            <a:ext cx="2310949" cy="2357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0250" y="1753763"/>
            <a:ext cx="2310950" cy="2344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09200" y="1753775"/>
            <a:ext cx="2204496" cy="2344551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41"/>
          <p:cNvSpPr txBox="1"/>
          <p:nvPr/>
        </p:nvSpPr>
        <p:spPr>
          <a:xfrm>
            <a:off x="6554800" y="736575"/>
            <a:ext cx="2204400" cy="74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D500"/>
                </a:solidFill>
                <a:latin typeface="Lato"/>
                <a:ea typeface="Lato"/>
                <a:cs typeface="Lato"/>
                <a:sym typeface="Lato"/>
              </a:rPr>
              <a:t>Label</a:t>
            </a:r>
            <a:endParaRPr>
              <a:solidFill>
                <a:srgbClr val="00D5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00FF"/>
                </a:solidFill>
                <a:latin typeface="Lato"/>
                <a:ea typeface="Lato"/>
                <a:cs typeface="Lato"/>
                <a:sym typeface="Lato"/>
              </a:rPr>
              <a:t>Prediction</a:t>
            </a:r>
            <a:endParaRPr>
              <a:solidFill>
                <a:srgbClr val="FF00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42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42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82" name="Google Shape;382;p42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Results - qualitative (failures)</a:t>
            </a:r>
            <a:endParaRPr b="1" sz="4800"/>
          </a:p>
        </p:txBody>
      </p:sp>
      <p:pic>
        <p:nvPicPr>
          <p:cNvPr id="383" name="Google Shape;38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2473" y="1747163"/>
            <a:ext cx="2381230" cy="2357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81362" y="1747175"/>
            <a:ext cx="2381225" cy="2357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30216" y="1747188"/>
            <a:ext cx="2381225" cy="2357729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42"/>
          <p:cNvSpPr txBox="1"/>
          <p:nvPr/>
        </p:nvSpPr>
        <p:spPr>
          <a:xfrm>
            <a:off x="6554800" y="736575"/>
            <a:ext cx="2204400" cy="74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D500"/>
                </a:solidFill>
                <a:latin typeface="Lato"/>
                <a:ea typeface="Lato"/>
                <a:cs typeface="Lato"/>
                <a:sym typeface="Lato"/>
              </a:rPr>
              <a:t>Label</a:t>
            </a:r>
            <a:endParaRPr>
              <a:solidFill>
                <a:srgbClr val="00D5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00FF"/>
                </a:solidFill>
                <a:latin typeface="Lato"/>
                <a:ea typeface="Lato"/>
                <a:cs typeface="Lato"/>
                <a:sym typeface="Lato"/>
              </a:rPr>
              <a:t>Prediction</a:t>
            </a:r>
            <a:endParaRPr>
              <a:solidFill>
                <a:srgbClr val="FF00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43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43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93" name="Google Shape;393;p43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Conclusions</a:t>
            </a:r>
            <a:endParaRPr b="1" sz="4800"/>
          </a:p>
        </p:txBody>
      </p:sp>
      <p:sp>
        <p:nvSpPr>
          <p:cNvPr id="394" name="Google Shape;394;p43"/>
          <p:cNvSpPr txBox="1"/>
          <p:nvPr/>
        </p:nvSpPr>
        <p:spPr>
          <a:xfrm>
            <a:off x="896125" y="1681775"/>
            <a:ext cx="7261200" cy="27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Using more data is beneficial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Manual labels not needed if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Self-supervision on similar domain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○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Large dataset</a:t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44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44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1" name="Google Shape;401;p44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Limitations</a:t>
            </a:r>
            <a:endParaRPr b="1" sz="4800"/>
          </a:p>
        </p:txBody>
      </p:sp>
      <p:sp>
        <p:nvSpPr>
          <p:cNvPr id="402" name="Google Shape;402;p44"/>
          <p:cNvSpPr txBox="1"/>
          <p:nvPr/>
        </p:nvSpPr>
        <p:spPr>
          <a:xfrm>
            <a:off x="896125" y="1681775"/>
            <a:ext cx="7261200" cy="27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No ground truth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Raters are not neuroradiologists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Only tested on a </a:t>
            </a: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single centre dataset (EPISURG)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Brain shift not modelled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7"/>
          <p:cNvSpPr txBox="1"/>
          <p:nvPr/>
        </p:nvSpPr>
        <p:spPr>
          <a:xfrm>
            <a:off x="896125" y="2900975"/>
            <a:ext cx="72612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solidFill>
                  <a:srgbClr val="A61C00"/>
                </a:solidFill>
                <a:latin typeface="Lato"/>
                <a:ea typeface="Lato"/>
                <a:cs typeface="Lato"/>
                <a:sym typeface="Lato"/>
              </a:rPr>
              <a:t>40 to 70%</a:t>
            </a:r>
            <a:r>
              <a:rPr lang="en-GB" sz="1800">
                <a:solidFill>
                  <a:srgbClr val="99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GB" sz="1800">
                <a:latin typeface="Lato"/>
                <a:ea typeface="Lato"/>
                <a:cs typeface="Lato"/>
                <a:sym typeface="Lato"/>
              </a:rPr>
              <a:t>success* rate 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Clinical observations → resection</a:t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7" name="Google Shape;147;p27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7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9" name="Google Shape;149;p27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Background</a:t>
            </a:r>
            <a:endParaRPr b="1" sz="4800"/>
          </a:p>
        </p:txBody>
      </p:sp>
      <p:sp>
        <p:nvSpPr>
          <p:cNvPr id="150" name="Google Shape;150;p27"/>
          <p:cNvSpPr txBox="1"/>
          <p:nvPr/>
        </p:nvSpPr>
        <p:spPr>
          <a:xfrm>
            <a:off x="896125" y="1681775"/>
            <a:ext cx="7261200" cy="12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⅓ epilepsy patients are drug-resistant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Tests: MRI, video-telemetry, EEG...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Epileptogenic zone → resection</a:t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51" name="Google Shape;151;p27"/>
          <p:cNvGrpSpPr/>
          <p:nvPr/>
        </p:nvGrpSpPr>
        <p:grpSpPr>
          <a:xfrm>
            <a:off x="1528275" y="3787800"/>
            <a:ext cx="4333200" cy="937200"/>
            <a:chOff x="1528275" y="3787800"/>
            <a:chExt cx="4333200" cy="937200"/>
          </a:xfrm>
        </p:grpSpPr>
        <p:sp>
          <p:nvSpPr>
            <p:cNvPr id="152" name="Google Shape;152;p27"/>
            <p:cNvSpPr txBox="1"/>
            <p:nvPr/>
          </p:nvSpPr>
          <p:spPr>
            <a:xfrm>
              <a:off x="1528275" y="4113900"/>
              <a:ext cx="4333200" cy="61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18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rPr>
                <a:t>Clinical outcome</a:t>
              </a: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  <p:cxnSp>
          <p:nvCxnSpPr>
            <p:cNvPr id="153" name="Google Shape;153;p27"/>
            <p:cNvCxnSpPr/>
            <p:nvPr/>
          </p:nvCxnSpPr>
          <p:spPr>
            <a:xfrm>
              <a:off x="3093475" y="3787800"/>
              <a:ext cx="0" cy="2946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54" name="Google Shape;154;p27"/>
            <p:cNvCxnSpPr/>
            <p:nvPr/>
          </p:nvCxnSpPr>
          <p:spPr>
            <a:xfrm>
              <a:off x="4312675" y="3787800"/>
              <a:ext cx="0" cy="2946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sp>
        <p:nvSpPr>
          <p:cNvPr id="155" name="Google Shape;155;p27"/>
          <p:cNvSpPr txBox="1"/>
          <p:nvPr/>
        </p:nvSpPr>
        <p:spPr>
          <a:xfrm>
            <a:off x="5916900" y="4395000"/>
            <a:ext cx="24918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*one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year seizure-freedom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6" name="Google Shape;156;p27"/>
          <p:cNvSpPr/>
          <p:nvPr/>
        </p:nvSpPr>
        <p:spPr>
          <a:xfrm>
            <a:off x="1385075" y="3314400"/>
            <a:ext cx="2227200" cy="4734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E03C3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7"/>
          <p:cNvSpPr/>
          <p:nvPr/>
        </p:nvSpPr>
        <p:spPr>
          <a:xfrm>
            <a:off x="3799500" y="3314400"/>
            <a:ext cx="1009800" cy="4734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E03C3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45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45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9" name="Google Shape;409;p45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Future work and research plan</a:t>
            </a:r>
            <a:endParaRPr b="1" sz="4800"/>
          </a:p>
        </p:txBody>
      </p:sp>
      <p:sp>
        <p:nvSpPr>
          <p:cNvPr id="410" name="Google Shape;410;p45"/>
          <p:cNvSpPr txBox="1"/>
          <p:nvPr/>
        </p:nvSpPr>
        <p:spPr>
          <a:xfrm>
            <a:off x="750075" y="1685363"/>
            <a:ext cx="7261200" cy="30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Conference paper (MICCAI)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○"/>
            </a:pPr>
            <a:r>
              <a:rPr lang="en-GB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Inter-rater variability</a:t>
            </a:r>
            <a:endParaRPr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Journal paper + dataset on UCL Research Data Repository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○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Better modelling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○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Registration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○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Validation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○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Deployment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○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Reproducibility</a:t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</a:pPr>
            <a:r>
              <a:rPr lang="en-GB">
                <a:latin typeface="Lato"/>
                <a:ea typeface="Lato"/>
                <a:cs typeface="Lato"/>
                <a:sym typeface="Lato"/>
              </a:rPr>
              <a:t>Video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5" name="Google Shape;415;p46"/>
          <p:cNvGrpSpPr/>
          <p:nvPr/>
        </p:nvGrpSpPr>
        <p:grpSpPr>
          <a:xfrm>
            <a:off x="0" y="-1588"/>
            <a:ext cx="9143999" cy="741363"/>
            <a:chOff x="0" y="-1588"/>
            <a:chExt cx="9143999" cy="741363"/>
          </a:xfrm>
        </p:grpSpPr>
        <p:sp>
          <p:nvSpPr>
            <p:cNvPr id="416" name="Google Shape;416;p46"/>
            <p:cNvSpPr/>
            <p:nvPr/>
          </p:nvSpPr>
          <p:spPr>
            <a:xfrm>
              <a:off x="0" y="-1588"/>
              <a:ext cx="9143999" cy="741363"/>
            </a:xfrm>
            <a:custGeom>
              <a:rect b="b" l="l" r="r" t="t"/>
              <a:pathLst>
                <a:path extrusionOk="0" h="90" w="1123">
                  <a:moveTo>
                    <a:pt x="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957" y="90"/>
                    <a:pt x="957" y="90"/>
                    <a:pt x="957" y="90"/>
                  </a:cubicBezTo>
                  <a:cubicBezTo>
                    <a:pt x="956" y="90"/>
                    <a:pt x="955" y="89"/>
                    <a:pt x="955" y="89"/>
                  </a:cubicBezTo>
                  <a:cubicBezTo>
                    <a:pt x="950" y="84"/>
                    <a:pt x="950" y="78"/>
                    <a:pt x="949" y="73"/>
                  </a:cubicBezTo>
                  <a:cubicBezTo>
                    <a:pt x="949" y="43"/>
                    <a:pt x="949" y="43"/>
                    <a:pt x="949" y="43"/>
                  </a:cubicBezTo>
                  <a:cubicBezTo>
                    <a:pt x="966" y="43"/>
                    <a:pt x="966" y="43"/>
                    <a:pt x="966" y="43"/>
                  </a:cubicBezTo>
                  <a:cubicBezTo>
                    <a:pt x="966" y="74"/>
                    <a:pt x="966" y="74"/>
                    <a:pt x="966" y="74"/>
                  </a:cubicBezTo>
                  <a:cubicBezTo>
                    <a:pt x="966" y="76"/>
                    <a:pt x="966" y="79"/>
                    <a:pt x="967" y="80"/>
                  </a:cubicBezTo>
                  <a:cubicBezTo>
                    <a:pt x="969" y="82"/>
                    <a:pt x="971" y="82"/>
                    <a:pt x="973" y="82"/>
                  </a:cubicBezTo>
                  <a:cubicBezTo>
                    <a:pt x="975" y="82"/>
                    <a:pt x="977" y="81"/>
                    <a:pt x="978" y="80"/>
                  </a:cubicBezTo>
                  <a:cubicBezTo>
                    <a:pt x="979" y="79"/>
                    <a:pt x="980" y="76"/>
                    <a:pt x="980" y="74"/>
                  </a:cubicBezTo>
                  <a:cubicBezTo>
                    <a:pt x="980" y="43"/>
                    <a:pt x="980" y="43"/>
                    <a:pt x="980" y="43"/>
                  </a:cubicBezTo>
                  <a:cubicBezTo>
                    <a:pt x="996" y="43"/>
                    <a:pt x="996" y="43"/>
                    <a:pt x="996" y="43"/>
                  </a:cubicBezTo>
                  <a:cubicBezTo>
                    <a:pt x="996" y="70"/>
                    <a:pt x="996" y="70"/>
                    <a:pt x="996" y="70"/>
                  </a:cubicBezTo>
                  <a:cubicBezTo>
                    <a:pt x="996" y="75"/>
                    <a:pt x="996" y="83"/>
                    <a:pt x="990" y="89"/>
                  </a:cubicBezTo>
                  <a:cubicBezTo>
                    <a:pt x="989" y="89"/>
                    <a:pt x="989" y="90"/>
                    <a:pt x="988" y="90"/>
                  </a:cubicBezTo>
                  <a:cubicBezTo>
                    <a:pt x="1012" y="90"/>
                    <a:pt x="1012" y="90"/>
                    <a:pt x="1012" y="90"/>
                  </a:cubicBezTo>
                  <a:cubicBezTo>
                    <a:pt x="1005" y="85"/>
                    <a:pt x="1002" y="76"/>
                    <a:pt x="1002" y="68"/>
                  </a:cubicBezTo>
                  <a:cubicBezTo>
                    <a:pt x="1002" y="55"/>
                    <a:pt x="1011" y="41"/>
                    <a:pt x="1028" y="41"/>
                  </a:cubicBezTo>
                  <a:cubicBezTo>
                    <a:pt x="1035" y="41"/>
                    <a:pt x="1043" y="44"/>
                    <a:pt x="1048" y="49"/>
                  </a:cubicBezTo>
                  <a:cubicBezTo>
                    <a:pt x="1050" y="51"/>
                    <a:pt x="1051" y="53"/>
                    <a:pt x="1052" y="55"/>
                  </a:cubicBezTo>
                  <a:cubicBezTo>
                    <a:pt x="1039" y="62"/>
                    <a:pt x="1039" y="62"/>
                    <a:pt x="1039" y="62"/>
                  </a:cubicBezTo>
                  <a:cubicBezTo>
                    <a:pt x="1038" y="59"/>
                    <a:pt x="1035" y="53"/>
                    <a:pt x="1028" y="53"/>
                  </a:cubicBezTo>
                  <a:cubicBezTo>
                    <a:pt x="1025" y="53"/>
                    <a:pt x="1023" y="55"/>
                    <a:pt x="1022" y="56"/>
                  </a:cubicBezTo>
                  <a:cubicBezTo>
                    <a:pt x="1018" y="60"/>
                    <a:pt x="1018" y="65"/>
                    <a:pt x="1018" y="67"/>
                  </a:cubicBezTo>
                  <a:cubicBezTo>
                    <a:pt x="1018" y="75"/>
                    <a:pt x="1021" y="82"/>
                    <a:pt x="1028" y="82"/>
                  </a:cubicBezTo>
                  <a:cubicBezTo>
                    <a:pt x="1036" y="82"/>
                    <a:pt x="1038" y="75"/>
                    <a:pt x="1039" y="74"/>
                  </a:cubicBezTo>
                  <a:cubicBezTo>
                    <a:pt x="1052" y="80"/>
                    <a:pt x="1052" y="80"/>
                    <a:pt x="1052" y="80"/>
                  </a:cubicBezTo>
                  <a:cubicBezTo>
                    <a:pt x="1051" y="83"/>
                    <a:pt x="1050" y="85"/>
                    <a:pt x="1047" y="87"/>
                  </a:cubicBezTo>
                  <a:cubicBezTo>
                    <a:pt x="1046" y="88"/>
                    <a:pt x="1045" y="89"/>
                    <a:pt x="1044" y="90"/>
                  </a:cubicBezTo>
                  <a:cubicBezTo>
                    <a:pt x="1059" y="90"/>
                    <a:pt x="1059" y="90"/>
                    <a:pt x="1059" y="90"/>
                  </a:cubicBezTo>
                  <a:cubicBezTo>
                    <a:pt x="1059" y="43"/>
                    <a:pt x="1059" y="43"/>
                    <a:pt x="1059" y="43"/>
                  </a:cubicBezTo>
                  <a:cubicBezTo>
                    <a:pt x="1075" y="43"/>
                    <a:pt x="1075" y="43"/>
                    <a:pt x="1075" y="43"/>
                  </a:cubicBezTo>
                  <a:cubicBezTo>
                    <a:pt x="1075" y="80"/>
                    <a:pt x="1075" y="80"/>
                    <a:pt x="1075" y="80"/>
                  </a:cubicBezTo>
                  <a:cubicBezTo>
                    <a:pt x="1096" y="80"/>
                    <a:pt x="1096" y="80"/>
                    <a:pt x="1096" y="80"/>
                  </a:cubicBezTo>
                  <a:cubicBezTo>
                    <a:pt x="1096" y="90"/>
                    <a:pt x="1096" y="90"/>
                    <a:pt x="1096" y="90"/>
                  </a:cubicBezTo>
                  <a:cubicBezTo>
                    <a:pt x="1123" y="90"/>
                    <a:pt x="1123" y="90"/>
                    <a:pt x="1123" y="90"/>
                  </a:cubicBezTo>
                  <a:cubicBezTo>
                    <a:pt x="1123" y="0"/>
                    <a:pt x="1123" y="0"/>
                    <a:pt x="11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3D4C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17" name="Google Shape;417;p4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flipH="1">
              <a:off x="7524000" y="360000"/>
              <a:ext cx="147064" cy="172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18" name="Google Shape;418;p46"/>
          <p:cNvSpPr txBox="1"/>
          <p:nvPr/>
        </p:nvSpPr>
        <p:spPr>
          <a:xfrm>
            <a:off x="1488600" y="3068750"/>
            <a:ext cx="61668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Lato"/>
                <a:ea typeface="Lato"/>
                <a:cs typeface="Lato"/>
                <a:sym typeface="Lato"/>
              </a:rPr>
              <a:t>Fernando Pérez-García, Rachel Sparks, John Duncan, Sébastien Ourselin</a:t>
            </a:r>
            <a:endParaRPr sz="12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9" name="Google Shape;419;p46"/>
          <p:cNvSpPr/>
          <p:nvPr/>
        </p:nvSpPr>
        <p:spPr>
          <a:xfrm>
            <a:off x="603975" y="12356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Thank you!</a:t>
            </a:r>
            <a:endParaRPr b="1" sz="4800"/>
          </a:p>
        </p:txBody>
      </p:sp>
      <p:pic>
        <p:nvPicPr>
          <p:cNvPr descr="Related image" id="420" name="Google Shape;420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06435" y="4392962"/>
            <a:ext cx="467488" cy="444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2301" y="4392946"/>
            <a:ext cx="1523697" cy="444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19377" y="4286544"/>
            <a:ext cx="674349" cy="642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4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34062" y="4286556"/>
            <a:ext cx="875883" cy="64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4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949701" y="4456411"/>
            <a:ext cx="1268001" cy="317323"/>
          </a:xfrm>
          <a:prstGeom prst="rect">
            <a:avLst/>
          </a:prstGeom>
          <a:noFill/>
          <a:ln>
            <a:noFill/>
          </a:ln>
        </p:spPr>
      </p:pic>
      <p:sp>
        <p:nvSpPr>
          <p:cNvPr id="425" name="Google Shape;425;p46"/>
          <p:cNvSpPr txBox="1"/>
          <p:nvPr/>
        </p:nvSpPr>
        <p:spPr>
          <a:xfrm>
            <a:off x="7319805" y="3623475"/>
            <a:ext cx="1552800" cy="6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latin typeface="Ubuntu Mono"/>
                <a:ea typeface="Ubuntu Mono"/>
                <a:cs typeface="Ubuntu Mono"/>
                <a:sym typeface="Ubuntu Mono"/>
              </a:rPr>
              <a:t>@fepegar</a:t>
            </a:r>
            <a:endParaRPr sz="600">
              <a:latin typeface="Ubuntu Mono"/>
              <a:ea typeface="Ubuntu Mono"/>
              <a:cs typeface="Ubuntu Mono"/>
              <a:sym typeface="Ubuntu Mon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latin typeface="Ubuntu Mono"/>
                <a:ea typeface="Ubuntu Mono"/>
                <a:cs typeface="Ubuntu Mono"/>
                <a:sym typeface="Ubuntu Mono"/>
              </a:rPr>
              <a:t>@fepegar_</a:t>
            </a:r>
            <a:endParaRPr sz="600">
              <a:latin typeface="Ubuntu Mono"/>
              <a:ea typeface="Ubuntu Mono"/>
              <a:cs typeface="Ubuntu Mono"/>
              <a:sym typeface="Ubuntu Mon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latin typeface="Ubuntu Mono"/>
                <a:ea typeface="Ubuntu Mono"/>
                <a:cs typeface="Ubuntu Mono"/>
                <a:sym typeface="Ubuntu Mono"/>
              </a:rPr>
              <a:t>DOI: </a:t>
            </a:r>
            <a:r>
              <a:rPr lang="en-GB" sz="600" u="sng">
                <a:solidFill>
                  <a:schemeClr val="hlink"/>
                </a:solidFill>
                <a:latin typeface="Ubuntu Mono"/>
                <a:ea typeface="Ubuntu Mono"/>
                <a:cs typeface="Ubuntu Mono"/>
                <a:sym typeface="Ubuntu Mono"/>
                <a:hlinkClick r:id="rId9"/>
              </a:rPr>
              <a:t>10.5522/04/11828637</a:t>
            </a:r>
            <a:endParaRPr sz="600">
              <a:latin typeface="Ubuntu Mono"/>
              <a:ea typeface="Ubuntu Mono"/>
              <a:cs typeface="Ubuntu Mono"/>
              <a:sym typeface="Ubuntu Mon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latin typeface="Ubuntu Mono"/>
                <a:ea typeface="Ubuntu Mono"/>
                <a:cs typeface="Ubuntu Mono"/>
                <a:sym typeface="Ubuntu Mono"/>
              </a:rPr>
              <a:t>fernando.perezgarcia.17@ucl.ac.uk</a:t>
            </a:r>
            <a:endParaRPr sz="600">
              <a:latin typeface="Ubuntu Mono"/>
              <a:ea typeface="Ubuntu Mono"/>
              <a:cs typeface="Ubuntu Mono"/>
              <a:sym typeface="Ubuntu Mono"/>
            </a:endParaRPr>
          </a:p>
        </p:txBody>
      </p:sp>
      <p:pic>
        <p:nvPicPr>
          <p:cNvPr id="426" name="Google Shape;426;p4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282796" y="3726300"/>
            <a:ext cx="88071" cy="88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4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284837" y="3925400"/>
            <a:ext cx="83989" cy="84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4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287743" y="3830804"/>
            <a:ext cx="78178" cy="7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4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282181" y="4025821"/>
            <a:ext cx="89302" cy="89304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46"/>
          <p:cNvSpPr/>
          <p:nvPr/>
        </p:nvSpPr>
        <p:spPr>
          <a:xfrm>
            <a:off x="795300" y="2254550"/>
            <a:ext cx="7553400" cy="9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3600"/>
              <a:t>Deep learning for video-telemetry</a:t>
            </a:r>
            <a:endParaRPr b="1" baseline="30000" sz="3600"/>
          </a:p>
          <a:p>
            <a:pPr indent="0" lvl="0" marL="0" marR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3600"/>
              <a:t>and MRI processing in epilepsy</a:t>
            </a:r>
            <a:endParaRPr b="1"/>
          </a:p>
        </p:txBody>
      </p:sp>
      <p:sp>
        <p:nvSpPr>
          <p:cNvPr id="431" name="Google Shape;431;p46"/>
          <p:cNvSpPr txBox="1"/>
          <p:nvPr/>
        </p:nvSpPr>
        <p:spPr>
          <a:xfrm>
            <a:off x="862500" y="3537950"/>
            <a:ext cx="74190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Lato"/>
                <a:ea typeface="Lato"/>
                <a:cs typeface="Lato"/>
                <a:sym typeface="Lato"/>
              </a:rPr>
              <a:t>EPSRC Centre for Doctoral Training in Intelligent, Integrated Imaging In Healthcare (i4health)</a:t>
            </a:r>
            <a:endParaRPr sz="8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Lato"/>
                <a:ea typeface="Lato"/>
                <a:cs typeface="Lato"/>
                <a:sym typeface="Lato"/>
              </a:rPr>
              <a:t>MPhil upgrade day</a:t>
            </a:r>
            <a:endParaRPr sz="8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Lato"/>
                <a:ea typeface="Lato"/>
                <a:cs typeface="Lato"/>
                <a:sym typeface="Lato"/>
              </a:rPr>
              <a:t>19 February 2020</a:t>
            </a:r>
            <a:endParaRPr sz="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8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28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4" name="Google Shape;164;p28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Motivation -</a:t>
            </a:r>
            <a:r>
              <a:rPr b="1" baseline="30000" lang="en-GB" sz="4800"/>
              <a:t> video-telemetry</a:t>
            </a:r>
            <a:endParaRPr b="1" sz="4800"/>
          </a:p>
        </p:txBody>
      </p:sp>
      <p:pic>
        <p:nvPicPr>
          <p:cNvPr id="165" name="Google Shape;16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8300" y="1771713"/>
            <a:ext cx="3414958" cy="2561213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8"/>
          <p:cNvSpPr txBox="1"/>
          <p:nvPr/>
        </p:nvSpPr>
        <p:spPr>
          <a:xfrm>
            <a:off x="555775" y="2000325"/>
            <a:ext cx="3838500" cy="9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Trained neurophysiologist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Seizure semiology</a:t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7" name="Google Shape;167;p28"/>
          <p:cNvSpPr txBox="1"/>
          <p:nvPr/>
        </p:nvSpPr>
        <p:spPr>
          <a:xfrm>
            <a:off x="555775" y="3008075"/>
            <a:ext cx="3926400" cy="13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61C00"/>
              </a:buClr>
              <a:buSzPts val="1800"/>
              <a:buChar char="●"/>
            </a:pPr>
            <a:r>
              <a:rPr lang="en-GB" sz="1800">
                <a:solidFill>
                  <a:srgbClr val="A61C00"/>
                </a:solidFill>
                <a:latin typeface="Lato"/>
                <a:ea typeface="Lato"/>
                <a:cs typeface="Lato"/>
                <a:sym typeface="Lato"/>
              </a:rPr>
              <a:t>Videos are </a:t>
            </a:r>
            <a:r>
              <a:rPr b="1" lang="en-GB" sz="1800">
                <a:solidFill>
                  <a:srgbClr val="A61C00"/>
                </a:solidFill>
                <a:latin typeface="Lato"/>
                <a:ea typeface="Lato"/>
                <a:cs typeface="Lato"/>
                <a:sym typeface="Lato"/>
              </a:rPr>
              <a:t>days</a:t>
            </a:r>
            <a:r>
              <a:rPr lang="en-GB" sz="1800">
                <a:solidFill>
                  <a:srgbClr val="A61C00"/>
                </a:solidFill>
                <a:latin typeface="Lato"/>
                <a:ea typeface="Lato"/>
                <a:cs typeface="Lato"/>
                <a:sym typeface="Lato"/>
              </a:rPr>
              <a:t> long</a:t>
            </a:r>
            <a:endParaRPr sz="1800">
              <a:solidFill>
                <a:srgbClr val="A61C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61C00"/>
              </a:buClr>
              <a:buSzPts val="1800"/>
              <a:buFont typeface="Lato"/>
              <a:buChar char="●"/>
            </a:pPr>
            <a:r>
              <a:rPr lang="en-GB" sz="1800">
                <a:solidFill>
                  <a:srgbClr val="A61C00"/>
                </a:solidFill>
                <a:latin typeface="Lato"/>
                <a:ea typeface="Lato"/>
                <a:cs typeface="Lato"/>
                <a:sym typeface="Lato"/>
              </a:rPr>
              <a:t>Sheets, nurses, bandages...</a:t>
            </a:r>
            <a:endParaRPr sz="1800">
              <a:solidFill>
                <a:srgbClr val="A61C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61C00"/>
              </a:buClr>
              <a:buSzPts val="1800"/>
              <a:buFont typeface="Lato"/>
              <a:buChar char="●"/>
            </a:pPr>
            <a:r>
              <a:rPr lang="en-GB" sz="1800">
                <a:solidFill>
                  <a:srgbClr val="A61C00"/>
                </a:solidFill>
                <a:latin typeface="Lato"/>
                <a:ea typeface="Lato"/>
                <a:cs typeface="Lato"/>
                <a:sym typeface="Lato"/>
              </a:rPr>
              <a:t>Intra- and inter-rater variability</a:t>
            </a:r>
            <a:endParaRPr sz="1800">
              <a:solidFill>
                <a:srgbClr val="A61C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9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29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4" name="Google Shape;174;p29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Motivation - resective surgery</a:t>
            </a:r>
            <a:endParaRPr b="1" sz="4800"/>
          </a:p>
        </p:txBody>
      </p:sp>
      <p:sp>
        <p:nvSpPr>
          <p:cNvPr id="175" name="Google Shape;175;p29"/>
          <p:cNvSpPr txBox="1"/>
          <p:nvPr/>
        </p:nvSpPr>
        <p:spPr>
          <a:xfrm>
            <a:off x="555775" y="1791525"/>
            <a:ext cx="4156200" cy="26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Lobe-wise labelling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1" marL="719999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61C00"/>
              </a:buClr>
              <a:buSzPts val="1800"/>
              <a:buFont typeface="Lato"/>
              <a:buChar char="○"/>
            </a:pPr>
            <a:r>
              <a:rPr lang="en-GB" sz="1800">
                <a:solidFill>
                  <a:srgbClr val="A61C00"/>
                </a:solidFill>
                <a:latin typeface="Lato"/>
                <a:ea typeface="Lato"/>
                <a:cs typeface="Lato"/>
                <a:sym typeface="Lato"/>
              </a:rPr>
              <a:t>“Left frontal lobectomy”</a:t>
            </a:r>
            <a:endParaRPr sz="1800">
              <a:solidFill>
                <a:srgbClr val="A61C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Pixel-wise labelling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719999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Trained neuroradiologist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719999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○"/>
            </a:pP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3D images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719999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61C00"/>
              </a:buClr>
              <a:buSzPts val="1800"/>
              <a:buFont typeface="Lato"/>
              <a:buChar char="○"/>
            </a:pPr>
            <a:r>
              <a:rPr lang="en-GB" sz="1800">
                <a:solidFill>
                  <a:srgbClr val="A61C00"/>
                </a:solidFill>
                <a:latin typeface="Lato"/>
                <a:ea typeface="Lato"/>
                <a:cs typeface="Lato"/>
                <a:sym typeface="Lato"/>
              </a:rPr>
              <a:t>Intra- and inter-rater variability</a:t>
            </a:r>
            <a:endParaRPr sz="1800">
              <a:solidFill>
                <a:srgbClr val="A61C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76" name="Google Shape;176;p29"/>
          <p:cNvPicPr preferRelativeResize="0"/>
          <p:nvPr/>
        </p:nvPicPr>
        <p:blipFill rotWithShape="1">
          <a:blip r:embed="rId3">
            <a:alphaModFix/>
          </a:blip>
          <a:srcRect b="0" l="33284" r="0" t="3063"/>
          <a:stretch/>
        </p:blipFill>
        <p:spPr>
          <a:xfrm>
            <a:off x="4941675" y="1946675"/>
            <a:ext cx="3180750" cy="232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30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3" name="Google Shape;183;p30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Methods - deep learning</a:t>
            </a:r>
            <a:endParaRPr b="1" sz="4800"/>
          </a:p>
        </p:txBody>
      </p:sp>
      <p:sp>
        <p:nvSpPr>
          <p:cNvPr id="184" name="Google Shape;184;p30"/>
          <p:cNvSpPr txBox="1"/>
          <p:nvPr/>
        </p:nvSpPr>
        <p:spPr>
          <a:xfrm>
            <a:off x="535650" y="1789125"/>
            <a:ext cx="4858500" cy="27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Deep learning is very successful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Lato"/>
              <a:buChar char="●"/>
            </a:pPr>
            <a:r>
              <a:rPr lang="en-GB" sz="1800">
                <a:latin typeface="Lato"/>
                <a:ea typeface="Lato"/>
                <a:cs typeface="Lato"/>
                <a:sym typeface="Lato"/>
              </a:rPr>
              <a:t>It doesn’t work!</a:t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</a:pP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Massive amounts of (labelled) data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Patients need </a:t>
            </a:r>
            <a:r>
              <a:rPr b="1"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privacy</a:t>
            </a:r>
            <a:endParaRPr b="1"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Labelling needs </a:t>
            </a:r>
            <a:r>
              <a:rPr b="1"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time </a:t>
            </a: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and</a:t>
            </a:r>
            <a:r>
              <a:rPr b="1"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expertise</a:t>
            </a:r>
            <a:endParaRPr b="1"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85" name="Google Shape;18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11275" y="1007038"/>
            <a:ext cx="2324125" cy="3683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4250" y="3229375"/>
            <a:ext cx="1914125" cy="1914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14250" y="3229374"/>
            <a:ext cx="1914125" cy="1914125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31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31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4" name="Google Shape;194;p31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Methods -</a:t>
            </a:r>
            <a:r>
              <a:rPr b="1" baseline="30000" lang="en-GB" sz="4800"/>
              <a:t> transfer learning</a:t>
            </a:r>
            <a:endParaRPr b="1" sz="4800"/>
          </a:p>
        </p:txBody>
      </p:sp>
      <p:pic>
        <p:nvPicPr>
          <p:cNvPr id="195" name="Google Shape;195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4100" y="1742650"/>
            <a:ext cx="2057224" cy="252525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1"/>
          <p:cNvSpPr/>
          <p:nvPr/>
        </p:nvSpPr>
        <p:spPr>
          <a:xfrm>
            <a:off x="3313550" y="2807850"/>
            <a:ext cx="1509900" cy="506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7" name="Google Shape;19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15675" y="1840874"/>
            <a:ext cx="3171128" cy="2328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41550" y="3229375"/>
            <a:ext cx="1914125" cy="191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2"/>
          <p:cNvSpPr txBox="1"/>
          <p:nvPr/>
        </p:nvSpPr>
        <p:spPr>
          <a:xfrm>
            <a:off x="4756500" y="2311925"/>
            <a:ext cx="32472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y</a:t>
            </a:r>
            <a:r>
              <a:rPr lang="en-GB" sz="2400">
                <a:latin typeface="Times New Roman"/>
                <a:ea typeface="Times New Roman"/>
                <a:cs typeface="Times New Roman"/>
                <a:sym typeface="Times New Roman"/>
              </a:rPr>
              <a:t> = </a:t>
            </a:r>
            <a:r>
              <a:rPr lang="en-GB" sz="2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“mandrill”</a:t>
            </a:r>
            <a:endParaRPr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4" name="Google Shape;204;p32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32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6" name="Google Shape;206;p32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Methods - machine learning</a:t>
            </a:r>
            <a:endParaRPr b="1" sz="4800"/>
          </a:p>
        </p:txBody>
      </p:sp>
      <p:sp>
        <p:nvSpPr>
          <p:cNvPr id="207" name="Google Shape;207;p32"/>
          <p:cNvSpPr txBox="1"/>
          <p:nvPr/>
        </p:nvSpPr>
        <p:spPr>
          <a:xfrm>
            <a:off x="2124425" y="4115975"/>
            <a:ext cx="6114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08" name="Google Shape;208;p32"/>
          <p:cNvPicPr preferRelativeResize="0"/>
          <p:nvPr/>
        </p:nvPicPr>
        <p:blipFill rotWithShape="1">
          <a:blip r:embed="rId3">
            <a:alphaModFix/>
          </a:blip>
          <a:srcRect b="4205" l="0" r="0" t="0"/>
          <a:stretch/>
        </p:blipFill>
        <p:spPr>
          <a:xfrm>
            <a:off x="1220450" y="1859775"/>
            <a:ext cx="2419350" cy="231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2"/>
          <p:cNvSpPr txBox="1"/>
          <p:nvPr/>
        </p:nvSpPr>
        <p:spPr>
          <a:xfrm>
            <a:off x="4756500" y="2311925"/>
            <a:ext cx="32472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y</a:t>
            </a:r>
            <a:r>
              <a:rPr lang="en-GB" sz="2400">
                <a:latin typeface="Times New Roman"/>
                <a:ea typeface="Times New Roman"/>
                <a:cs typeface="Times New Roman"/>
                <a:sym typeface="Times New Roman"/>
              </a:rPr>
              <a:t> = </a:t>
            </a:r>
            <a:r>
              <a:rPr lang="en-GB" sz="2400">
                <a:latin typeface="Lato"/>
                <a:ea typeface="Lato"/>
                <a:cs typeface="Lato"/>
                <a:sym typeface="Lato"/>
              </a:rPr>
              <a:t>“mandrill”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0" name="Google Shape;210;p32"/>
          <p:cNvSpPr txBox="1"/>
          <p:nvPr/>
        </p:nvSpPr>
        <p:spPr>
          <a:xfrm>
            <a:off x="4756500" y="3209700"/>
            <a:ext cx="32472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ŷ</a:t>
            </a:r>
            <a:r>
              <a:rPr lang="en-GB" sz="2400">
                <a:latin typeface="Times New Roman"/>
                <a:ea typeface="Times New Roman"/>
                <a:cs typeface="Times New Roman"/>
                <a:sym typeface="Times New Roman"/>
              </a:rPr>
              <a:t> = </a:t>
            </a: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f(x)</a:t>
            </a:r>
            <a:r>
              <a:rPr lang="en-GB" sz="2400">
                <a:latin typeface="Times New Roman"/>
                <a:ea typeface="Times New Roman"/>
                <a:cs typeface="Times New Roman"/>
                <a:sym typeface="Times New Roman"/>
              </a:rPr>
              <a:t> = </a:t>
            </a:r>
            <a:r>
              <a:rPr lang="en-GB" sz="2400">
                <a:latin typeface="Lato"/>
                <a:ea typeface="Lato"/>
                <a:cs typeface="Lato"/>
                <a:sym typeface="Lato"/>
              </a:rPr>
              <a:t>“baboon”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1" name="Google Shape;211;p32"/>
          <p:cNvSpPr txBox="1"/>
          <p:nvPr/>
        </p:nvSpPr>
        <p:spPr>
          <a:xfrm>
            <a:off x="5886450" y="2311925"/>
            <a:ext cx="9873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latin typeface="Lato"/>
                <a:ea typeface="Lato"/>
                <a:cs typeface="Lato"/>
                <a:sym typeface="Lato"/>
              </a:rPr>
              <a:t>?</a:t>
            </a:r>
            <a:endParaRPr sz="30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3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3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8" name="Google Shape;218;p33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Methods - self-supervised learning</a:t>
            </a:r>
            <a:endParaRPr b="1" sz="4800"/>
          </a:p>
        </p:txBody>
      </p:sp>
      <p:sp>
        <p:nvSpPr>
          <p:cNvPr id="219" name="Google Shape;219;p33"/>
          <p:cNvSpPr txBox="1"/>
          <p:nvPr/>
        </p:nvSpPr>
        <p:spPr>
          <a:xfrm>
            <a:off x="4909050" y="3117175"/>
            <a:ext cx="37662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y</a:t>
            </a:r>
            <a:r>
              <a:rPr baseline="-25000"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r</a:t>
            </a:r>
            <a:r>
              <a:rPr lang="en-GB" sz="12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GB" sz="2400">
                <a:latin typeface="Times New Roman"/>
                <a:ea typeface="Times New Roman"/>
                <a:cs typeface="Times New Roman"/>
                <a:sym typeface="Times New Roman"/>
              </a:rPr>
              <a:t>= </a:t>
            </a:r>
            <a:r>
              <a:rPr lang="en-GB" sz="1200">
                <a:solidFill>
                  <a:srgbClr val="F3F3F3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GB">
                <a:solidFill>
                  <a:srgbClr val="F3F3F3"/>
                </a:solidFill>
                <a:latin typeface="Lato"/>
                <a:ea typeface="Lato"/>
                <a:cs typeface="Lato"/>
                <a:sym typeface="Lato"/>
              </a:rPr>
              <a:t>“To be or not to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 be</a:t>
            </a:r>
            <a:r>
              <a:rPr lang="en-GB">
                <a:solidFill>
                  <a:srgbClr val="F3F3F3"/>
                </a:solidFill>
                <a:latin typeface="Lato"/>
                <a:ea typeface="Lato"/>
                <a:cs typeface="Lato"/>
                <a:sym typeface="Lato"/>
              </a:rPr>
              <a:t>, that is the question”</a:t>
            </a:r>
            <a:endParaRPr>
              <a:solidFill>
                <a:srgbClr val="F3F3F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0" name="Google Shape;220;p33"/>
          <p:cNvSpPr txBox="1"/>
          <p:nvPr/>
        </p:nvSpPr>
        <p:spPr>
          <a:xfrm>
            <a:off x="4909050" y="2410300"/>
            <a:ext cx="37662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r>
              <a:rPr baseline="-25000"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r</a:t>
            </a:r>
            <a:r>
              <a:rPr lang="en-GB" sz="12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GB" sz="2400">
                <a:latin typeface="Times New Roman"/>
                <a:ea typeface="Times New Roman"/>
                <a:cs typeface="Times New Roman"/>
                <a:sym typeface="Times New Roman"/>
              </a:rPr>
              <a:t>= </a:t>
            </a:r>
            <a:r>
              <a:rPr lang="en-GB" sz="1200">
                <a:solidFill>
                  <a:srgbClr val="F3F3F3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“To be or not to </a:t>
            </a:r>
            <a:r>
              <a:rPr lang="en-GB">
                <a:solidFill>
                  <a:srgbClr val="F3F3F3"/>
                </a:solidFill>
                <a:latin typeface="Lato"/>
                <a:ea typeface="Lato"/>
                <a:cs typeface="Lato"/>
                <a:sym typeface="Lato"/>
              </a:rPr>
              <a:t>be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, that is the question”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1" name="Google Shape;221;p33"/>
          <p:cNvSpPr txBox="1"/>
          <p:nvPr/>
        </p:nvSpPr>
        <p:spPr>
          <a:xfrm>
            <a:off x="518050" y="2734550"/>
            <a:ext cx="37662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x </a:t>
            </a:r>
            <a:r>
              <a:rPr lang="en-GB" sz="2400">
                <a:latin typeface="Times New Roman"/>
                <a:ea typeface="Times New Roman"/>
                <a:cs typeface="Times New Roman"/>
                <a:sym typeface="Times New Roman"/>
              </a:rPr>
              <a:t>= </a:t>
            </a:r>
            <a:r>
              <a:rPr lang="en-GB" sz="1200">
                <a:solidFill>
                  <a:srgbClr val="F3F3F3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“To be or not to be, that is the question”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22" name="Google Shape;222;p33"/>
          <p:cNvCxnSpPr>
            <a:stCxn id="221" idx="3"/>
            <a:endCxn id="220" idx="1"/>
          </p:cNvCxnSpPr>
          <p:nvPr/>
        </p:nvCxnSpPr>
        <p:spPr>
          <a:xfrm flipH="1" rot="10800000">
            <a:off x="4284250" y="2735900"/>
            <a:ext cx="624900" cy="324300"/>
          </a:xfrm>
          <a:prstGeom prst="straightConnector1">
            <a:avLst/>
          </a:prstGeom>
          <a:noFill/>
          <a:ln cap="flat" cmpd="sng" w="9525">
            <a:solidFill>
              <a:srgbClr val="1A1A1A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23" name="Google Shape;223;p33"/>
          <p:cNvCxnSpPr>
            <a:stCxn id="221" idx="3"/>
            <a:endCxn id="219" idx="1"/>
          </p:cNvCxnSpPr>
          <p:nvPr/>
        </p:nvCxnSpPr>
        <p:spPr>
          <a:xfrm>
            <a:off x="4284250" y="3060200"/>
            <a:ext cx="624900" cy="382500"/>
          </a:xfrm>
          <a:prstGeom prst="straightConnector1">
            <a:avLst/>
          </a:prstGeom>
          <a:noFill/>
          <a:ln cap="flat" cmpd="sng" w="9525">
            <a:solidFill>
              <a:srgbClr val="1A1A1A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24" name="Google Shape;224;p33"/>
          <p:cNvSpPr txBox="1"/>
          <p:nvPr/>
        </p:nvSpPr>
        <p:spPr>
          <a:xfrm>
            <a:off x="3866250" y="3942225"/>
            <a:ext cx="48090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ŷ</a:t>
            </a:r>
            <a:r>
              <a:rPr lang="en-GB" sz="2400">
                <a:latin typeface="Times New Roman"/>
                <a:ea typeface="Times New Roman"/>
                <a:cs typeface="Times New Roman"/>
                <a:sym typeface="Times New Roman"/>
              </a:rPr>
              <a:t> = </a:t>
            </a: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f(x)</a:t>
            </a:r>
            <a:r>
              <a:rPr lang="en-GB" sz="2400">
                <a:latin typeface="Times New Roman"/>
                <a:ea typeface="Times New Roman"/>
                <a:cs typeface="Times New Roman"/>
                <a:sym typeface="Times New Roman"/>
              </a:rPr>
              <a:t> = </a:t>
            </a:r>
            <a:r>
              <a:rPr lang="en-GB">
                <a:solidFill>
                  <a:srgbClr val="F3F3F3"/>
                </a:solidFill>
                <a:latin typeface="Lato"/>
                <a:ea typeface="Lato"/>
                <a:cs typeface="Lato"/>
                <a:sym typeface="Lato"/>
              </a:rPr>
              <a:t>“To be or not to </a:t>
            </a:r>
            <a:r>
              <a:rPr lang="en-GB">
                <a:latin typeface="Lato"/>
                <a:ea typeface="Lato"/>
                <a:cs typeface="Lato"/>
                <a:sym typeface="Lato"/>
              </a:rPr>
              <a:t>have</a:t>
            </a:r>
            <a:r>
              <a:rPr lang="en-GB">
                <a:solidFill>
                  <a:srgbClr val="F3F3F3"/>
                </a:solidFill>
                <a:latin typeface="Lato"/>
                <a:ea typeface="Lato"/>
                <a:cs typeface="Lato"/>
                <a:sym typeface="Lato"/>
              </a:rPr>
              <a:t>, that is the question”</a:t>
            </a:r>
            <a:endParaRPr>
              <a:solidFill>
                <a:srgbClr val="F3F3F3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4"/>
          <p:cNvSpPr/>
          <p:nvPr/>
        </p:nvSpPr>
        <p:spPr>
          <a:xfrm>
            <a:off x="3724554" y="3413323"/>
            <a:ext cx="1353900" cy="13539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34"/>
          <p:cNvSpPr/>
          <p:nvPr/>
        </p:nvSpPr>
        <p:spPr>
          <a:xfrm>
            <a:off x="-1" y="1"/>
            <a:ext cx="9144000" cy="333300"/>
          </a:xfrm>
          <a:prstGeom prst="rect">
            <a:avLst/>
          </a:prstGeom>
          <a:solidFill>
            <a:srgbClr val="003D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34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32" name="Google Shape;232;p34"/>
          <p:cNvSpPr/>
          <p:nvPr/>
        </p:nvSpPr>
        <p:spPr>
          <a:xfrm>
            <a:off x="603975" y="1007050"/>
            <a:ext cx="75534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-GB" sz="4800"/>
              <a:t>Methods - self-supervised learning</a:t>
            </a:r>
            <a:endParaRPr b="1" sz="4800"/>
          </a:p>
        </p:txBody>
      </p:sp>
      <p:pic>
        <p:nvPicPr>
          <p:cNvPr id="233" name="Google Shape;23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0825" y="2104350"/>
            <a:ext cx="2133600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4525" y="1797200"/>
            <a:ext cx="1353949" cy="1353949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4"/>
          <p:cNvSpPr/>
          <p:nvPr/>
        </p:nvSpPr>
        <p:spPr>
          <a:xfrm>
            <a:off x="4336043" y="2363297"/>
            <a:ext cx="309600" cy="3981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6" name="Google Shape;236;p34"/>
          <p:cNvPicPr preferRelativeResize="0"/>
          <p:nvPr/>
        </p:nvPicPr>
        <p:blipFill rotWithShape="1">
          <a:blip r:embed="rId3">
            <a:alphaModFix/>
          </a:blip>
          <a:srcRect b="27979" l="45164" r="31968" t="42618"/>
          <a:stretch/>
        </p:blipFill>
        <p:spPr>
          <a:xfrm>
            <a:off x="4338600" y="3839850"/>
            <a:ext cx="309600" cy="3981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4"/>
          <p:cNvSpPr txBox="1"/>
          <p:nvPr/>
        </p:nvSpPr>
        <p:spPr>
          <a:xfrm>
            <a:off x="1091925" y="4237950"/>
            <a:ext cx="6114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8" name="Google Shape;238;p34"/>
          <p:cNvSpPr txBox="1"/>
          <p:nvPr/>
        </p:nvSpPr>
        <p:spPr>
          <a:xfrm>
            <a:off x="3160575" y="2246100"/>
            <a:ext cx="6114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r>
              <a:rPr baseline="-25000"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r</a:t>
            </a:r>
            <a:endParaRPr baseline="-25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9" name="Google Shape;239;p34"/>
          <p:cNvSpPr txBox="1"/>
          <p:nvPr/>
        </p:nvSpPr>
        <p:spPr>
          <a:xfrm>
            <a:off x="3160575" y="3764625"/>
            <a:ext cx="6114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y</a:t>
            </a:r>
            <a:r>
              <a:rPr baseline="-25000" i="1" lang="en-GB" sz="2400">
                <a:latin typeface="Times New Roman"/>
                <a:ea typeface="Times New Roman"/>
                <a:cs typeface="Times New Roman"/>
                <a:sym typeface="Times New Roman"/>
              </a:rPr>
              <a:t>r</a:t>
            </a:r>
            <a:endParaRPr baseline="-25000"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40" name="Google Shape;240;p34"/>
          <p:cNvCxnSpPr>
            <a:stCxn id="233" idx="3"/>
            <a:endCxn id="238" idx="1"/>
          </p:cNvCxnSpPr>
          <p:nvPr/>
        </p:nvCxnSpPr>
        <p:spPr>
          <a:xfrm flipH="1" rot="10800000">
            <a:off x="2464425" y="2571750"/>
            <a:ext cx="696300" cy="599400"/>
          </a:xfrm>
          <a:prstGeom prst="straightConnector1">
            <a:avLst/>
          </a:prstGeom>
          <a:noFill/>
          <a:ln cap="flat" cmpd="sng" w="9525">
            <a:solidFill>
              <a:srgbClr val="1A1A1A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41" name="Google Shape;241;p34"/>
          <p:cNvCxnSpPr>
            <a:stCxn id="233" idx="3"/>
            <a:endCxn id="239" idx="1"/>
          </p:cNvCxnSpPr>
          <p:nvPr/>
        </p:nvCxnSpPr>
        <p:spPr>
          <a:xfrm>
            <a:off x="2464425" y="3171150"/>
            <a:ext cx="696300" cy="919200"/>
          </a:xfrm>
          <a:prstGeom prst="straightConnector1">
            <a:avLst/>
          </a:prstGeom>
          <a:noFill/>
          <a:ln cap="flat" cmpd="sng" w="9525">
            <a:solidFill>
              <a:srgbClr val="1A1A1A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242" name="Google Shape;242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26074" y="1651650"/>
            <a:ext cx="2693925" cy="269392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34"/>
          <p:cNvSpPr txBox="1"/>
          <p:nvPr/>
        </p:nvSpPr>
        <p:spPr>
          <a:xfrm>
            <a:off x="6408475" y="4339725"/>
            <a:ext cx="15291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ŷ</a:t>
            </a:r>
            <a:r>
              <a:rPr lang="en-GB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= </a:t>
            </a:r>
            <a:r>
              <a:rPr i="1" lang="en-GB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f(x)</a:t>
            </a:r>
            <a:endParaRPr/>
          </a:p>
        </p:txBody>
      </p:sp>
      <p:sp>
        <p:nvSpPr>
          <p:cNvPr id="244" name="Google Shape;244;p34"/>
          <p:cNvSpPr/>
          <p:nvPr/>
        </p:nvSpPr>
        <p:spPr>
          <a:xfrm>
            <a:off x="7055175" y="2853762"/>
            <a:ext cx="611400" cy="787200"/>
          </a:xfrm>
          <a:prstGeom prst="rect">
            <a:avLst/>
          </a:prstGeom>
          <a:noFill/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