
<file path=[Content_Types].xml><?xml version="1.0" encoding="utf-8"?>
<Types xmlns="http://schemas.openxmlformats.org/package/2006/content-types">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24"/>
  </p:notesMasterIdLst>
  <p:handoutMasterIdLst>
    <p:handoutMasterId r:id="rId25"/>
  </p:handoutMasterIdLst>
  <p:sldIdLst>
    <p:sldId id="256" r:id="rId5"/>
    <p:sldId id="295" r:id="rId6"/>
    <p:sldId id="287" r:id="rId7"/>
    <p:sldId id="289" r:id="rId8"/>
    <p:sldId id="290" r:id="rId9"/>
    <p:sldId id="291" r:id="rId10"/>
    <p:sldId id="294" r:id="rId11"/>
    <p:sldId id="296" r:id="rId12"/>
    <p:sldId id="297" r:id="rId13"/>
    <p:sldId id="299" r:id="rId14"/>
    <p:sldId id="298" r:id="rId15"/>
    <p:sldId id="300" r:id="rId16"/>
    <p:sldId id="316" r:id="rId17"/>
    <p:sldId id="317" r:id="rId18"/>
    <p:sldId id="306" r:id="rId19"/>
    <p:sldId id="312" r:id="rId20"/>
    <p:sldId id="309" r:id="rId21"/>
    <p:sldId id="268" r:id="rId22"/>
    <p:sldId id="28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F634"/>
    <a:srgbClr val="0E4D70"/>
    <a:srgbClr val="FFCC00"/>
    <a:srgbClr val="0C75AC"/>
    <a:srgbClr val="1B6872"/>
    <a:srgbClr val="103350"/>
    <a:srgbClr val="22658E"/>
    <a:srgbClr val="63B7C6"/>
    <a:srgbClr val="FFFF99"/>
    <a:srgbClr val="0C43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3" autoAdjust="0"/>
    <p:restoredTop sz="94660"/>
  </p:normalViewPr>
  <p:slideViewPr>
    <p:cSldViewPr snapToGrid="0">
      <p:cViewPr varScale="1">
        <p:scale>
          <a:sx n="91" d="100"/>
          <a:sy n="91" d="100"/>
        </p:scale>
        <p:origin x="322" y="62"/>
      </p:cViewPr>
      <p:guideLst>
        <p:guide orient="horz" pos="2160"/>
        <p:guide pos="3840"/>
      </p:guideLst>
    </p:cSldViewPr>
  </p:slideViewPr>
  <p:notesTextViewPr>
    <p:cViewPr>
      <p:scale>
        <a:sx n="1" d="1"/>
        <a:sy n="1" d="1"/>
      </p:scale>
      <p:origin x="0" y="0"/>
    </p:cViewPr>
  </p:notesTextViewPr>
  <p:notesViewPr>
    <p:cSldViewPr snapToGrid="0">
      <p:cViewPr varScale="1">
        <p:scale>
          <a:sx n="84" d="100"/>
          <a:sy n="84" d="100"/>
        </p:scale>
        <p:origin x="382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62FF6B6-4F8A-40F7-B5F4-FC3996824D7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8910A999-F365-48DF-976A-0517FE04544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CA5457B-CDAE-4DEB-AEC8-C82DE2312E37}" type="datetimeFigureOut">
              <a:rPr lang="en-US" smtClean="0"/>
              <a:t>8/11/2020</a:t>
            </a:fld>
            <a:endParaRPr lang="en-US" dirty="0"/>
          </a:p>
        </p:txBody>
      </p:sp>
      <p:sp>
        <p:nvSpPr>
          <p:cNvPr id="4" name="Footer Placeholder 3">
            <a:extLst>
              <a:ext uri="{FF2B5EF4-FFF2-40B4-BE49-F238E27FC236}">
                <a16:creationId xmlns:a16="http://schemas.microsoft.com/office/drawing/2014/main" id="{F8735C90-ADBF-4B9E-BE88-E1C8F83EB4D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82506A01-6D0A-45EF-A584-05A3361D66F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831430A-4AA4-45C8-AC23-CD6B61C41A4C}" type="slidenum">
              <a:rPr lang="en-US" smtClean="0"/>
              <a:t>‹#›</a:t>
            </a:fld>
            <a:endParaRPr lang="en-US" dirty="0"/>
          </a:p>
        </p:txBody>
      </p:sp>
    </p:spTree>
    <p:extLst>
      <p:ext uri="{BB962C8B-B14F-4D97-AF65-F5344CB8AC3E}">
        <p14:creationId xmlns:p14="http://schemas.microsoft.com/office/powerpoint/2010/main" val="10599009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0B78EA-28CE-41D8-9043-90E391E5F567}" type="datetimeFigureOut">
              <a:rPr lang="en-US" noProof="0" smtClean="0"/>
              <a:t>8/11/2020</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34D747-9380-41EE-9946-EC9EC0CA5D1E}" type="slidenum">
              <a:rPr lang="en-US" noProof="0" smtClean="0"/>
              <a:t>‹#›</a:t>
            </a:fld>
            <a:endParaRPr lang="en-US" noProof="0" dirty="0"/>
          </a:p>
        </p:txBody>
      </p:sp>
    </p:spTree>
    <p:extLst>
      <p:ext uri="{BB962C8B-B14F-4D97-AF65-F5344CB8AC3E}">
        <p14:creationId xmlns:p14="http://schemas.microsoft.com/office/powerpoint/2010/main" val="38277271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6E739168-A5E8-443A-B392-7AD4CF8977AD}"/>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7" name="Group 6">
            <a:extLst>
              <a:ext uri="{FF2B5EF4-FFF2-40B4-BE49-F238E27FC236}">
                <a16:creationId xmlns:a16="http://schemas.microsoft.com/office/drawing/2014/main" id="{4CA15AFD-4983-47DD-9ED0-D3B27E5A096F}"/>
              </a:ext>
            </a:extLst>
          </p:cNvPr>
          <p:cNvGrpSpPr/>
          <p:nvPr userDrawn="1"/>
        </p:nvGrpSpPr>
        <p:grpSpPr>
          <a:xfrm>
            <a:off x="-1604709" y="-3756"/>
            <a:ext cx="13796710" cy="6861756"/>
            <a:chOff x="-1604709" y="-3756"/>
            <a:chExt cx="13796710" cy="6861756"/>
          </a:xfrm>
        </p:grpSpPr>
        <p:grpSp>
          <p:nvGrpSpPr>
            <p:cNvPr id="8" name="Group 7">
              <a:extLst>
                <a:ext uri="{FF2B5EF4-FFF2-40B4-BE49-F238E27FC236}">
                  <a16:creationId xmlns:a16="http://schemas.microsoft.com/office/drawing/2014/main" id="{2222D5E2-E9B4-4180-98B8-4E514C9ADB28}"/>
                </a:ext>
              </a:extLst>
            </p:cNvPr>
            <p:cNvGrpSpPr/>
            <p:nvPr/>
          </p:nvGrpSpPr>
          <p:grpSpPr>
            <a:xfrm>
              <a:off x="-16298" y="0"/>
              <a:ext cx="12208299" cy="6858000"/>
              <a:chOff x="-16298" y="0"/>
              <a:chExt cx="12208299" cy="6858000"/>
            </a:xfrm>
          </p:grpSpPr>
          <p:sp>
            <p:nvSpPr>
              <p:cNvPr id="15" name="Freeform: Shape 14">
                <a:extLst>
                  <a:ext uri="{FF2B5EF4-FFF2-40B4-BE49-F238E27FC236}">
                    <a16:creationId xmlns:a16="http://schemas.microsoft.com/office/drawing/2014/main" id="{41E10E1E-5268-4F03-BA64-07E19DE26739}"/>
                  </a:ext>
                </a:extLst>
              </p:cNvPr>
              <p:cNvSpPr/>
              <p:nvPr/>
            </p:nvSpPr>
            <p:spPr>
              <a:xfrm flipH="1">
                <a:off x="-16297" y="0"/>
                <a:ext cx="12208298" cy="6858000"/>
              </a:xfrm>
              <a:custGeom>
                <a:avLst/>
                <a:gdLst>
                  <a:gd name="connsiteX0" fmla="*/ 8574289 w 12208298"/>
                  <a:gd name="connsiteY0" fmla="*/ 0 h 6858000"/>
                  <a:gd name="connsiteX1" fmla="*/ 0 w 12208298"/>
                  <a:gd name="connsiteY1" fmla="*/ 0 h 6858000"/>
                  <a:gd name="connsiteX2" fmla="*/ 0 w 12208298"/>
                  <a:gd name="connsiteY2" fmla="*/ 6858000 h 6858000"/>
                  <a:gd name="connsiteX3" fmla="*/ 532109 w 12208298"/>
                  <a:gd name="connsiteY3" fmla="*/ 6858000 h 6858000"/>
                  <a:gd name="connsiteX4" fmla="*/ 11495317 w 12208298"/>
                  <a:gd name="connsiteY4" fmla="*/ 6858000 h 6858000"/>
                  <a:gd name="connsiteX5" fmla="*/ 12208298 w 12208298"/>
                  <a:gd name="connsiteY5" fmla="*/ 6858000 h 6858000"/>
                  <a:gd name="connsiteX6" fmla="*/ 12208298 w 12208298"/>
                  <a:gd name="connsiteY6" fmla="*/ 3146781 h 6858000"/>
                  <a:gd name="connsiteX7" fmla="*/ 10353284 w 12208298"/>
                  <a:gd name="connsiteY7" fmla="*/ 1291767 h 6858000"/>
                  <a:gd name="connsiteX8" fmla="*/ 9866056 w 12208298"/>
                  <a:gd name="connsiteY8" fmla="*/ 129176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8298" h="6858000">
                    <a:moveTo>
                      <a:pt x="8574289" y="0"/>
                    </a:moveTo>
                    <a:lnTo>
                      <a:pt x="0" y="0"/>
                    </a:lnTo>
                    <a:lnTo>
                      <a:pt x="0" y="6858000"/>
                    </a:lnTo>
                    <a:lnTo>
                      <a:pt x="532109" y="6858000"/>
                    </a:lnTo>
                    <a:lnTo>
                      <a:pt x="11495317" y="6858000"/>
                    </a:lnTo>
                    <a:lnTo>
                      <a:pt x="12208298" y="6858000"/>
                    </a:lnTo>
                    <a:lnTo>
                      <a:pt x="12208298" y="3146781"/>
                    </a:lnTo>
                    <a:lnTo>
                      <a:pt x="10353284" y="1291767"/>
                    </a:lnTo>
                    <a:lnTo>
                      <a:pt x="9866056" y="1291767"/>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Freeform: Shape 15">
                <a:extLst>
                  <a:ext uri="{FF2B5EF4-FFF2-40B4-BE49-F238E27FC236}">
                    <a16:creationId xmlns:a16="http://schemas.microsoft.com/office/drawing/2014/main" id="{B989C45D-BDFF-418F-BE79-03FF70015770}"/>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pattFill prst="wdDnDiag">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Right Triangle 16">
                <a:extLst>
                  <a:ext uri="{FF2B5EF4-FFF2-40B4-BE49-F238E27FC236}">
                    <a16:creationId xmlns:a16="http://schemas.microsoft.com/office/drawing/2014/main" id="{8DCD5806-2A2F-4ABF-8057-245681C498E6}"/>
                  </a:ext>
                </a:extLst>
              </p:cNvPr>
              <p:cNvSpPr/>
              <p:nvPr/>
            </p:nvSpPr>
            <p:spPr>
              <a:xfrm rot="16200000" flipH="1" flipV="1">
                <a:off x="24625" y="-4746"/>
                <a:ext cx="2819399" cy="2828891"/>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Right Triangle 17">
                <a:extLst>
                  <a:ext uri="{FF2B5EF4-FFF2-40B4-BE49-F238E27FC236}">
                    <a16:creationId xmlns:a16="http://schemas.microsoft.com/office/drawing/2014/main" id="{3A93038F-E9E4-4FFD-B3DF-28DB7C2C1490}"/>
                  </a:ext>
                </a:extLst>
              </p:cNvPr>
              <p:cNvSpPr/>
              <p:nvPr/>
            </p:nvSpPr>
            <p:spPr>
              <a:xfrm rot="16200000" flipH="1" flipV="1">
                <a:off x="4418" y="-4422"/>
                <a:ext cx="2627088" cy="2635933"/>
              </a:xfrm>
              <a:prstGeom prst="rtTriangle">
                <a:avLst/>
              </a:prstGeom>
              <a:pattFill prst="dkHorz">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Right Triangle 18">
                <a:extLst>
                  <a:ext uri="{FF2B5EF4-FFF2-40B4-BE49-F238E27FC236}">
                    <a16:creationId xmlns:a16="http://schemas.microsoft.com/office/drawing/2014/main" id="{5DEA1E02-BBD0-4AE3-AF22-433B90272178}"/>
                  </a:ext>
                </a:extLst>
              </p:cNvPr>
              <p:cNvSpPr/>
              <p:nvPr/>
            </p:nvSpPr>
            <p:spPr>
              <a:xfrm rot="16200000" flipH="1" flipV="1">
                <a:off x="-12263" y="-4034"/>
                <a:ext cx="2397087" cy="2405158"/>
              </a:xfrm>
              <a:prstGeom prst="rtTriangle">
                <a:avLst/>
              </a:prstGeom>
              <a:solidFill>
                <a:schemeClr val="accent2">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Freeform: Shape 19">
                <a:extLst>
                  <a:ext uri="{FF2B5EF4-FFF2-40B4-BE49-F238E27FC236}">
                    <a16:creationId xmlns:a16="http://schemas.microsoft.com/office/drawing/2014/main" id="{0027A677-9ACB-4264-B148-4806678FB83F}"/>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9" name="Freeform: Shape 12">
              <a:extLst>
                <a:ext uri="{FF2B5EF4-FFF2-40B4-BE49-F238E27FC236}">
                  <a16:creationId xmlns:a16="http://schemas.microsoft.com/office/drawing/2014/main" id="{E3AAB79D-382D-4A95-965E-526B6A681DA7}"/>
                </a:ext>
              </a:extLst>
            </p:cNvPr>
            <p:cNvSpPr/>
            <p:nvPr/>
          </p:nvSpPr>
          <p:spPr>
            <a:xfrm rot="18900000" flipH="1">
              <a:off x="-1604709" y="1397837"/>
              <a:ext cx="3211378" cy="3211378"/>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C0A22127-2B4A-4B15-B0A9-F019A30347A1}"/>
                </a:ext>
              </a:extLst>
            </p:cNvPr>
            <p:cNvSpPr/>
            <p:nvPr/>
          </p:nvSpPr>
          <p:spPr>
            <a:xfrm rot="18900000">
              <a:off x="-861777" y="-3756"/>
              <a:ext cx="2676646" cy="1356876"/>
            </a:xfrm>
            <a:custGeom>
              <a:avLst/>
              <a:gdLst>
                <a:gd name="connsiteX0" fmla="*/ 1319770 w 2676646"/>
                <a:gd name="connsiteY0" fmla="*/ 0 h 1356876"/>
                <a:gd name="connsiteX1" fmla="*/ 2676646 w 2676646"/>
                <a:gd name="connsiteY1" fmla="*/ 1356876 h 1356876"/>
                <a:gd name="connsiteX2" fmla="*/ 0 w 2676646"/>
                <a:gd name="connsiteY2" fmla="*/ 1356876 h 1356876"/>
                <a:gd name="connsiteX3" fmla="*/ 0 w 2676646"/>
                <a:gd name="connsiteY3" fmla="*/ 1319770 h 1356876"/>
              </a:gdLst>
              <a:ahLst/>
              <a:cxnLst>
                <a:cxn ang="0">
                  <a:pos x="connsiteX0" y="connsiteY0"/>
                </a:cxn>
                <a:cxn ang="0">
                  <a:pos x="connsiteX1" y="connsiteY1"/>
                </a:cxn>
                <a:cxn ang="0">
                  <a:pos x="connsiteX2" y="connsiteY2"/>
                </a:cxn>
                <a:cxn ang="0">
                  <a:pos x="connsiteX3" y="connsiteY3"/>
                </a:cxn>
              </a:cxnLst>
              <a:rect l="l" t="t" r="r" b="b"/>
              <a:pathLst>
                <a:path w="2676646" h="1356876">
                  <a:moveTo>
                    <a:pt x="1319770" y="0"/>
                  </a:moveTo>
                  <a:lnTo>
                    <a:pt x="2676646" y="1356876"/>
                  </a:lnTo>
                  <a:lnTo>
                    <a:pt x="0" y="1356876"/>
                  </a:lnTo>
                  <a:lnTo>
                    <a:pt x="0" y="1319770"/>
                  </a:lnTo>
                  <a:close/>
                </a:path>
              </a:pathLst>
            </a:custGeom>
            <a:pattFill prst="wdUpDiag">
              <a:fgClr>
                <a:schemeClr val="accent2"/>
              </a:fgClr>
              <a:bgClr>
                <a:schemeClr val="accent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1" name="Freeform: Shape 12">
              <a:extLst>
                <a:ext uri="{FF2B5EF4-FFF2-40B4-BE49-F238E27FC236}">
                  <a16:creationId xmlns:a16="http://schemas.microsoft.com/office/drawing/2014/main" id="{F04D9FDC-1B67-4254-9535-CD32E81F0C3E}"/>
                </a:ext>
              </a:extLst>
            </p:cNvPr>
            <p:cNvSpPr/>
            <p:nvPr/>
          </p:nvSpPr>
          <p:spPr>
            <a:xfrm rot="13500000">
              <a:off x="-1226102" y="1737462"/>
              <a:ext cx="2416016" cy="2416016"/>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12" name="Group 11">
              <a:extLst>
                <a:ext uri="{FF2B5EF4-FFF2-40B4-BE49-F238E27FC236}">
                  <a16:creationId xmlns:a16="http://schemas.microsoft.com/office/drawing/2014/main" id="{0A86C4EA-4CF8-4531-845D-4FCB1E2F7422}"/>
                </a:ext>
              </a:extLst>
            </p:cNvPr>
            <p:cNvGrpSpPr/>
            <p:nvPr/>
          </p:nvGrpSpPr>
          <p:grpSpPr>
            <a:xfrm>
              <a:off x="-760406" y="4672937"/>
              <a:ext cx="1520812" cy="1520812"/>
              <a:chOff x="-1604709" y="3012880"/>
              <a:chExt cx="3211378" cy="3211378"/>
            </a:xfrm>
          </p:grpSpPr>
          <p:sp>
            <p:nvSpPr>
              <p:cNvPr id="13" name="Freeform: Shape 12">
                <a:extLst>
                  <a:ext uri="{FF2B5EF4-FFF2-40B4-BE49-F238E27FC236}">
                    <a16:creationId xmlns:a16="http://schemas.microsoft.com/office/drawing/2014/main" id="{1101B195-C112-4D20-8D19-4D22479B150D}"/>
                  </a:ext>
                </a:extLst>
              </p:cNvPr>
              <p:cNvSpPr/>
              <p:nvPr/>
            </p:nvSpPr>
            <p:spPr>
              <a:xfrm rot="18900000" flipH="1">
                <a:off x="-1604709" y="3012880"/>
                <a:ext cx="3211378" cy="3211378"/>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4" name="Freeform: Shape 12">
                <a:extLst>
                  <a:ext uri="{FF2B5EF4-FFF2-40B4-BE49-F238E27FC236}">
                    <a16:creationId xmlns:a16="http://schemas.microsoft.com/office/drawing/2014/main" id="{CA755F1F-9955-4CBB-8F34-F7801CA44CE7}"/>
                  </a:ext>
                </a:extLst>
              </p:cNvPr>
              <p:cNvSpPr/>
              <p:nvPr/>
            </p:nvSpPr>
            <p:spPr>
              <a:xfrm rot="13500000">
                <a:off x="-1226102" y="3352505"/>
                <a:ext cx="2416016" cy="2416016"/>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sp>
        <p:nvSpPr>
          <p:cNvPr id="2" name="Title 1">
            <a:extLst>
              <a:ext uri="{FF2B5EF4-FFF2-40B4-BE49-F238E27FC236}">
                <a16:creationId xmlns:a16="http://schemas.microsoft.com/office/drawing/2014/main" id="{9E597736-C478-4C26-9BAF-205FE31E977C}"/>
              </a:ext>
            </a:extLst>
          </p:cNvPr>
          <p:cNvSpPr>
            <a:spLocks noGrp="1"/>
          </p:cNvSpPr>
          <p:nvPr>
            <p:ph type="ctrTitle" hasCustomPrompt="1"/>
          </p:nvPr>
        </p:nvSpPr>
        <p:spPr>
          <a:xfrm>
            <a:off x="2761488" y="2395728"/>
            <a:ext cx="7077456" cy="1243584"/>
          </a:xfrm>
        </p:spPr>
        <p:txBody>
          <a:bodyPr vert="horz" lIns="91440" tIns="45720" rIns="91440" bIns="45720" rtlCol="0" anchor="b">
            <a:noAutofit/>
          </a:bodyPr>
          <a:lstStyle>
            <a:lvl1pPr>
              <a:defRPr lang="en-GB" sz="6600" b="1" dirty="0">
                <a:solidFill>
                  <a:schemeClr val="accent2"/>
                </a:solidFill>
                <a:latin typeface="+mj-lt"/>
                <a:ea typeface="Tahoma" panose="020B0604030504040204" pitchFamily="34" charset="0"/>
                <a:cs typeface="Tahoma" panose="020B0604030504040204" pitchFamily="34" charset="0"/>
              </a:defRPr>
            </a:lvl1pPr>
          </a:lstStyle>
          <a:p>
            <a:pPr lvl="0"/>
            <a:r>
              <a:rPr lang="en-US" noProof="0"/>
              <a:t>TITLE</a:t>
            </a:r>
          </a:p>
        </p:txBody>
      </p:sp>
      <p:sp>
        <p:nvSpPr>
          <p:cNvPr id="3" name="Subtitle 2">
            <a:extLst>
              <a:ext uri="{FF2B5EF4-FFF2-40B4-BE49-F238E27FC236}">
                <a16:creationId xmlns:a16="http://schemas.microsoft.com/office/drawing/2014/main" id="{C3D2DEF0-A0B0-4CFE-B67D-A9D75E2368DC}"/>
              </a:ext>
            </a:extLst>
          </p:cNvPr>
          <p:cNvSpPr>
            <a:spLocks noGrp="1"/>
          </p:cNvSpPr>
          <p:nvPr>
            <p:ph type="subTitle" idx="1"/>
          </p:nvPr>
        </p:nvSpPr>
        <p:spPr>
          <a:xfrm>
            <a:off x="2761488" y="3721608"/>
            <a:ext cx="7077456" cy="868680"/>
          </a:xfrm>
        </p:spPr>
        <p:txBody>
          <a:bodyPr vert="horz" lIns="91440" tIns="45720" rIns="91440" bIns="45720" rtlCol="0">
            <a:normAutofit/>
          </a:bodyPr>
          <a:lstStyle>
            <a:lvl1pPr marL="0" indent="0">
              <a:buNone/>
              <a:defRPr lang="en-GB" sz="1800" spc="300" dirty="0">
                <a:solidFill>
                  <a:schemeClr val="bg1"/>
                </a:solidFill>
                <a:latin typeface="+mn-lt"/>
                <a:cs typeface="Arial" panose="020B0604020202020204" pitchFamily="34" charset="0"/>
              </a:defRPr>
            </a:lvl1pPr>
          </a:lstStyle>
          <a:p>
            <a:pPr marL="228600" lvl="0" indent="-228600"/>
            <a:r>
              <a:rPr lang="en-US" noProof="0"/>
              <a:t>Click to edit Master subtitle style</a:t>
            </a:r>
          </a:p>
        </p:txBody>
      </p:sp>
    </p:spTree>
    <p:extLst>
      <p:ext uri="{BB962C8B-B14F-4D97-AF65-F5344CB8AC3E}">
        <p14:creationId xmlns:p14="http://schemas.microsoft.com/office/powerpoint/2010/main" val="4369596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4" name="Freeform: Shape 23">
            <a:extLst>
              <a:ext uri="{FF2B5EF4-FFF2-40B4-BE49-F238E27FC236}">
                <a16:creationId xmlns:a16="http://schemas.microsoft.com/office/drawing/2014/main" id="{18103E00-7E4A-44CD-81AC-06433CAE1110}"/>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0" name="Content Placeholder 2">
            <a:extLst>
              <a:ext uri="{FF2B5EF4-FFF2-40B4-BE49-F238E27FC236}">
                <a16:creationId xmlns:a16="http://schemas.microsoft.com/office/drawing/2014/main" id="{FE796BFF-6E5F-4DE7-B193-F501FC094D63}"/>
              </a:ext>
            </a:extLst>
          </p:cNvPr>
          <p:cNvSpPr>
            <a:spLocks noGrp="1"/>
          </p:cNvSpPr>
          <p:nvPr>
            <p:ph sz="half" idx="1"/>
          </p:nvPr>
        </p:nvSpPr>
        <p:spPr>
          <a:xfrm>
            <a:off x="443365" y="1517715"/>
            <a:ext cx="5184437" cy="4659248"/>
          </a:xfrm>
        </p:spPr>
        <p:txBody>
          <a:bodyPr>
            <a:normAutofit/>
          </a:bodyPr>
          <a:lstStyle>
            <a:lvl1pPr marL="457200" indent="-4572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sz="1800">
                <a:solidFill>
                  <a:schemeClr val="bg1"/>
                </a:solidFill>
              </a:defRPr>
            </a:lvl2pPr>
            <a:lvl3pPr marL="1257300" indent="-342900">
              <a:buFont typeface="Arial" panose="020B0604020202020204" pitchFamily="34" charset="0"/>
              <a:buChar char="•"/>
              <a:defRPr sz="1600">
                <a:solidFill>
                  <a:schemeClr val="bg1"/>
                </a:solidFill>
              </a:defRPr>
            </a:lvl3pPr>
            <a:lvl4pPr marL="1657350" indent="-285750">
              <a:buFont typeface="Arial" panose="020B0604020202020204" pitchFamily="34" charset="0"/>
              <a:buChar char="•"/>
              <a:defRPr sz="1400">
                <a:solidFill>
                  <a:schemeClr val="bg1"/>
                </a:solidFill>
              </a:defRPr>
            </a:lvl4pPr>
            <a:lvl5pPr marL="2114550" indent="-285750">
              <a:buFont typeface="Arial" panose="020B0604020202020204" pitchFamily="34" charset="0"/>
              <a:buChar char="•"/>
              <a:defRPr sz="14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1" name="Content Placeholder 3">
            <a:extLst>
              <a:ext uri="{FF2B5EF4-FFF2-40B4-BE49-F238E27FC236}">
                <a16:creationId xmlns:a16="http://schemas.microsoft.com/office/drawing/2014/main" id="{78622754-CA4D-4C27-A37F-B26E7B4C9CA2}"/>
              </a:ext>
            </a:extLst>
          </p:cNvPr>
          <p:cNvSpPr>
            <a:spLocks noGrp="1"/>
          </p:cNvSpPr>
          <p:nvPr>
            <p:ph sz="half" idx="2"/>
          </p:nvPr>
        </p:nvSpPr>
        <p:spPr>
          <a:xfrm>
            <a:off x="6474163" y="1517715"/>
            <a:ext cx="5184437" cy="4659248"/>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999597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 Category">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0" name="Picture Placeholder 8">
            <a:extLst>
              <a:ext uri="{FF2B5EF4-FFF2-40B4-BE49-F238E27FC236}">
                <a16:creationId xmlns:a16="http://schemas.microsoft.com/office/drawing/2014/main" id="{6D00E6B4-1CBE-404E-B943-5F1832320C1C}"/>
              </a:ext>
            </a:extLst>
          </p:cNvPr>
          <p:cNvSpPr>
            <a:spLocks noGrp="1"/>
          </p:cNvSpPr>
          <p:nvPr>
            <p:ph type="pic" sz="quarter" idx="13"/>
          </p:nvPr>
        </p:nvSpPr>
        <p:spPr>
          <a:xfrm>
            <a:off x="978212" y="2096716"/>
            <a:ext cx="1259505" cy="1259505"/>
          </a:xfrm>
          <a:prstGeom prst="ellipse">
            <a:avLst/>
          </a:prstGeom>
          <a:pattFill prst="wdUpDiag">
            <a:fgClr>
              <a:srgbClr val="0C4360"/>
            </a:fgClr>
            <a:bgClr>
              <a:schemeClr val="accent1">
                <a:lumMod val="50000"/>
              </a:schemeClr>
            </a:bgClr>
          </a:pattFill>
          <a:ln w="38100">
            <a:solidFill>
              <a:schemeClr val="accent2"/>
            </a:solidFill>
          </a:ln>
        </p:spPr>
        <p:txBody>
          <a:bodyPr/>
          <a:lstStyle>
            <a:lvl1pPr marL="0" indent="0">
              <a:buNone/>
              <a:defRPr>
                <a:solidFill>
                  <a:schemeClr val="tx1">
                    <a:alpha val="0"/>
                  </a:schemeClr>
                </a:solidFill>
              </a:defRPr>
            </a:lvl1pPr>
          </a:lstStyle>
          <a:p>
            <a:r>
              <a:rPr lang="en-US" noProof="0"/>
              <a:t>Click icon to add picture</a:t>
            </a:r>
            <a:endParaRPr lang="en-US" noProof="0" dirty="0"/>
          </a:p>
        </p:txBody>
      </p:sp>
      <p:sp>
        <p:nvSpPr>
          <p:cNvPr id="21" name="Picture Placeholder 8">
            <a:extLst>
              <a:ext uri="{FF2B5EF4-FFF2-40B4-BE49-F238E27FC236}">
                <a16:creationId xmlns:a16="http://schemas.microsoft.com/office/drawing/2014/main" id="{7CD59BFD-62BE-4E33-92A5-B84A2A9A8D3B}"/>
              </a:ext>
            </a:extLst>
          </p:cNvPr>
          <p:cNvSpPr>
            <a:spLocks noGrp="1"/>
          </p:cNvSpPr>
          <p:nvPr>
            <p:ph type="pic" sz="quarter" idx="14"/>
          </p:nvPr>
        </p:nvSpPr>
        <p:spPr>
          <a:xfrm>
            <a:off x="3222230" y="2096716"/>
            <a:ext cx="1259505" cy="1259505"/>
          </a:xfrm>
          <a:prstGeom prst="ellipse">
            <a:avLst/>
          </a:prstGeom>
          <a:pattFill prst="wdUpDiag">
            <a:fgClr>
              <a:srgbClr val="0C4360"/>
            </a:fgClr>
            <a:bgClr>
              <a:schemeClr val="accent1">
                <a:lumMod val="50000"/>
              </a:schemeClr>
            </a:bgClr>
          </a:pattFill>
          <a:ln w="38100">
            <a:solidFill>
              <a:schemeClr val="accent2"/>
            </a:solidFill>
          </a:ln>
        </p:spPr>
        <p:txBody>
          <a:bodyPr/>
          <a:lstStyle>
            <a:lvl1pPr marL="0" indent="0">
              <a:buNone/>
              <a:defRPr>
                <a:solidFill>
                  <a:schemeClr val="tx1">
                    <a:alpha val="0"/>
                  </a:schemeClr>
                </a:solidFill>
              </a:defRPr>
            </a:lvl1pPr>
          </a:lstStyle>
          <a:p>
            <a:r>
              <a:rPr lang="en-US" noProof="0"/>
              <a:t>Click icon to add picture</a:t>
            </a:r>
            <a:endParaRPr lang="en-US" noProof="0" dirty="0"/>
          </a:p>
        </p:txBody>
      </p:sp>
      <p:sp>
        <p:nvSpPr>
          <p:cNvPr id="22" name="Picture Placeholder 8">
            <a:extLst>
              <a:ext uri="{FF2B5EF4-FFF2-40B4-BE49-F238E27FC236}">
                <a16:creationId xmlns:a16="http://schemas.microsoft.com/office/drawing/2014/main" id="{60DC5978-55B8-421D-91B4-29F8210A7B2C}"/>
              </a:ext>
            </a:extLst>
          </p:cNvPr>
          <p:cNvSpPr>
            <a:spLocks noGrp="1"/>
          </p:cNvSpPr>
          <p:nvPr>
            <p:ph type="pic" sz="quarter" idx="15"/>
          </p:nvPr>
        </p:nvSpPr>
        <p:spPr>
          <a:xfrm>
            <a:off x="5466248" y="2096716"/>
            <a:ext cx="1259505" cy="1259505"/>
          </a:xfrm>
          <a:prstGeom prst="ellipse">
            <a:avLst/>
          </a:prstGeom>
          <a:pattFill prst="wdUpDiag">
            <a:fgClr>
              <a:srgbClr val="0C4360"/>
            </a:fgClr>
            <a:bgClr>
              <a:schemeClr val="accent1">
                <a:lumMod val="50000"/>
              </a:schemeClr>
            </a:bgClr>
          </a:pattFill>
          <a:ln w="38100">
            <a:solidFill>
              <a:schemeClr val="accent2"/>
            </a:solidFill>
          </a:ln>
        </p:spPr>
        <p:txBody>
          <a:bodyPr/>
          <a:lstStyle>
            <a:lvl1pPr marL="0" indent="0">
              <a:buNone/>
              <a:defRPr>
                <a:solidFill>
                  <a:schemeClr val="tx1">
                    <a:alpha val="0"/>
                  </a:schemeClr>
                </a:solidFill>
              </a:defRPr>
            </a:lvl1pPr>
          </a:lstStyle>
          <a:p>
            <a:r>
              <a:rPr lang="en-US" noProof="0"/>
              <a:t>Click icon to add picture</a:t>
            </a:r>
            <a:endParaRPr lang="en-US" noProof="0" dirty="0"/>
          </a:p>
        </p:txBody>
      </p:sp>
      <p:sp>
        <p:nvSpPr>
          <p:cNvPr id="23" name="Picture Placeholder 8">
            <a:extLst>
              <a:ext uri="{FF2B5EF4-FFF2-40B4-BE49-F238E27FC236}">
                <a16:creationId xmlns:a16="http://schemas.microsoft.com/office/drawing/2014/main" id="{BE3FB8C3-2C7E-4C59-8BD5-53FA2772DB56}"/>
              </a:ext>
            </a:extLst>
          </p:cNvPr>
          <p:cNvSpPr>
            <a:spLocks noGrp="1"/>
          </p:cNvSpPr>
          <p:nvPr>
            <p:ph type="pic" sz="quarter" idx="16"/>
          </p:nvPr>
        </p:nvSpPr>
        <p:spPr>
          <a:xfrm>
            <a:off x="7710266" y="2096716"/>
            <a:ext cx="1259505" cy="1259505"/>
          </a:xfrm>
          <a:prstGeom prst="ellipse">
            <a:avLst/>
          </a:prstGeom>
          <a:pattFill prst="wdUpDiag">
            <a:fgClr>
              <a:srgbClr val="0C4360"/>
            </a:fgClr>
            <a:bgClr>
              <a:schemeClr val="accent1">
                <a:lumMod val="50000"/>
              </a:schemeClr>
            </a:bgClr>
          </a:pattFill>
          <a:ln w="38100">
            <a:solidFill>
              <a:schemeClr val="accent2"/>
            </a:solidFill>
          </a:ln>
        </p:spPr>
        <p:txBody>
          <a:bodyPr/>
          <a:lstStyle>
            <a:lvl1pPr marL="0" indent="0">
              <a:buNone/>
              <a:defRPr>
                <a:solidFill>
                  <a:schemeClr val="tx1">
                    <a:alpha val="0"/>
                  </a:schemeClr>
                </a:solidFill>
              </a:defRPr>
            </a:lvl1pPr>
          </a:lstStyle>
          <a:p>
            <a:r>
              <a:rPr lang="en-US" noProof="0"/>
              <a:t>Click icon to add picture</a:t>
            </a:r>
            <a:endParaRPr lang="en-US" noProof="0" dirty="0"/>
          </a:p>
        </p:txBody>
      </p:sp>
      <p:sp>
        <p:nvSpPr>
          <p:cNvPr id="24" name="Picture Placeholder 8">
            <a:extLst>
              <a:ext uri="{FF2B5EF4-FFF2-40B4-BE49-F238E27FC236}">
                <a16:creationId xmlns:a16="http://schemas.microsoft.com/office/drawing/2014/main" id="{FD8FA9DA-C36B-4889-B88F-28B5829E53E2}"/>
              </a:ext>
            </a:extLst>
          </p:cNvPr>
          <p:cNvSpPr>
            <a:spLocks noGrp="1"/>
          </p:cNvSpPr>
          <p:nvPr>
            <p:ph type="pic" sz="quarter" idx="17"/>
          </p:nvPr>
        </p:nvSpPr>
        <p:spPr>
          <a:xfrm>
            <a:off x="9954283" y="2096716"/>
            <a:ext cx="1259505" cy="1259505"/>
          </a:xfrm>
          <a:prstGeom prst="ellipse">
            <a:avLst/>
          </a:prstGeom>
          <a:pattFill prst="wdUpDiag">
            <a:fgClr>
              <a:srgbClr val="0C4360"/>
            </a:fgClr>
            <a:bgClr>
              <a:schemeClr val="accent1">
                <a:lumMod val="50000"/>
              </a:schemeClr>
            </a:bgClr>
          </a:pattFill>
          <a:ln w="38100">
            <a:solidFill>
              <a:schemeClr val="accent2"/>
            </a:solidFill>
          </a:ln>
        </p:spPr>
        <p:txBody>
          <a:bodyPr/>
          <a:lstStyle>
            <a:lvl1pPr marL="0" indent="0">
              <a:buNone/>
              <a:defRPr>
                <a:solidFill>
                  <a:schemeClr val="tx1">
                    <a:alpha val="0"/>
                  </a:schemeClr>
                </a:solidFill>
              </a:defRPr>
            </a:lvl1pPr>
          </a:lstStyle>
          <a:p>
            <a:r>
              <a:rPr lang="en-US" noProof="0"/>
              <a:t>Click icon to add picture</a:t>
            </a:r>
            <a:endParaRPr lang="en-US" noProof="0" dirty="0"/>
          </a:p>
        </p:txBody>
      </p:sp>
      <p:sp>
        <p:nvSpPr>
          <p:cNvPr id="26" name="Text Placeholder 22">
            <a:extLst>
              <a:ext uri="{FF2B5EF4-FFF2-40B4-BE49-F238E27FC236}">
                <a16:creationId xmlns:a16="http://schemas.microsoft.com/office/drawing/2014/main" id="{2A19101D-7C37-42BF-8167-5391EA65EC3A}"/>
              </a:ext>
            </a:extLst>
          </p:cNvPr>
          <p:cNvSpPr>
            <a:spLocks noGrp="1"/>
          </p:cNvSpPr>
          <p:nvPr>
            <p:ph type="body" sz="quarter" idx="18"/>
          </p:nvPr>
        </p:nvSpPr>
        <p:spPr>
          <a:xfrm>
            <a:off x="719894" y="4240093"/>
            <a:ext cx="1776140" cy="1463040"/>
          </a:xfrm>
        </p:spPr>
        <p:txBody>
          <a:bodyPr lIns="0" tIns="0" rIns="0" bIns="0">
            <a:noAutofit/>
          </a:bodyPr>
          <a:lstStyle>
            <a:lvl1pPr marL="0" indent="0" algn="ctr">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27" name="Text Placeholder 22">
            <a:extLst>
              <a:ext uri="{FF2B5EF4-FFF2-40B4-BE49-F238E27FC236}">
                <a16:creationId xmlns:a16="http://schemas.microsoft.com/office/drawing/2014/main" id="{05F72315-51A9-431C-B80A-45E4FB1D6BD6}"/>
              </a:ext>
            </a:extLst>
          </p:cNvPr>
          <p:cNvSpPr>
            <a:spLocks noGrp="1"/>
          </p:cNvSpPr>
          <p:nvPr>
            <p:ph type="body" sz="quarter" idx="19"/>
          </p:nvPr>
        </p:nvSpPr>
        <p:spPr>
          <a:xfrm>
            <a:off x="2963912" y="4240093"/>
            <a:ext cx="1776140" cy="1463040"/>
          </a:xfrm>
        </p:spPr>
        <p:txBody>
          <a:bodyPr lIns="0" tIns="0" rIns="0" bIns="0">
            <a:noAutofit/>
          </a:bodyPr>
          <a:lstStyle>
            <a:lvl1pPr marL="0" indent="0" algn="ctr">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28" name="Text Placeholder 22">
            <a:extLst>
              <a:ext uri="{FF2B5EF4-FFF2-40B4-BE49-F238E27FC236}">
                <a16:creationId xmlns:a16="http://schemas.microsoft.com/office/drawing/2014/main" id="{883D1F0C-34F1-46E1-B178-E4AB82B14631}"/>
              </a:ext>
            </a:extLst>
          </p:cNvPr>
          <p:cNvSpPr>
            <a:spLocks noGrp="1"/>
          </p:cNvSpPr>
          <p:nvPr>
            <p:ph type="body" sz="quarter" idx="20"/>
          </p:nvPr>
        </p:nvSpPr>
        <p:spPr>
          <a:xfrm>
            <a:off x="5207930" y="4240093"/>
            <a:ext cx="1776140" cy="1463040"/>
          </a:xfrm>
        </p:spPr>
        <p:txBody>
          <a:bodyPr lIns="0" tIns="0" rIns="0" bIns="0">
            <a:noAutofit/>
          </a:bodyPr>
          <a:lstStyle>
            <a:lvl1pPr marL="0" indent="0" algn="ctr">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29" name="Text Placeholder 22">
            <a:extLst>
              <a:ext uri="{FF2B5EF4-FFF2-40B4-BE49-F238E27FC236}">
                <a16:creationId xmlns:a16="http://schemas.microsoft.com/office/drawing/2014/main" id="{7202A849-DF14-40E7-B38D-1185F72603EC}"/>
              </a:ext>
            </a:extLst>
          </p:cNvPr>
          <p:cNvSpPr>
            <a:spLocks noGrp="1"/>
          </p:cNvSpPr>
          <p:nvPr>
            <p:ph type="body" sz="quarter" idx="21"/>
          </p:nvPr>
        </p:nvSpPr>
        <p:spPr>
          <a:xfrm>
            <a:off x="7451948" y="4240093"/>
            <a:ext cx="1776140" cy="1463040"/>
          </a:xfrm>
        </p:spPr>
        <p:txBody>
          <a:bodyPr lIns="0" tIns="0" rIns="0" bIns="0">
            <a:noAutofit/>
          </a:bodyPr>
          <a:lstStyle>
            <a:lvl1pPr marL="0" indent="0" algn="ctr">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30" name="Text Placeholder 22">
            <a:extLst>
              <a:ext uri="{FF2B5EF4-FFF2-40B4-BE49-F238E27FC236}">
                <a16:creationId xmlns:a16="http://schemas.microsoft.com/office/drawing/2014/main" id="{CCFC1ADF-AC11-4CCD-AC2D-478B6FFEA5EA}"/>
              </a:ext>
            </a:extLst>
          </p:cNvPr>
          <p:cNvSpPr>
            <a:spLocks noGrp="1"/>
          </p:cNvSpPr>
          <p:nvPr>
            <p:ph type="body" sz="quarter" idx="22"/>
          </p:nvPr>
        </p:nvSpPr>
        <p:spPr>
          <a:xfrm>
            <a:off x="9695965" y="4240093"/>
            <a:ext cx="1776140" cy="1463040"/>
          </a:xfrm>
        </p:spPr>
        <p:txBody>
          <a:bodyPr lIns="0" tIns="0" rIns="0" bIns="0">
            <a:noAutofit/>
          </a:bodyPr>
          <a:lstStyle>
            <a:lvl1pPr marL="0" indent="0" algn="ctr">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cxnSp>
        <p:nvCxnSpPr>
          <p:cNvPr id="7" name="Straight Connector 6">
            <a:extLst>
              <a:ext uri="{FF2B5EF4-FFF2-40B4-BE49-F238E27FC236}">
                <a16:creationId xmlns:a16="http://schemas.microsoft.com/office/drawing/2014/main" id="{2B4CB326-DA0E-488E-B236-7017E8438FBB}"/>
              </a:ext>
            </a:extLst>
          </p:cNvPr>
          <p:cNvCxnSpPr/>
          <p:nvPr userDrawn="1"/>
        </p:nvCxnSpPr>
        <p:spPr>
          <a:xfrm>
            <a:off x="1242354" y="3825022"/>
            <a:ext cx="731221"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366B533-7212-4A36-9CE2-D6302E721F8F}"/>
              </a:ext>
            </a:extLst>
          </p:cNvPr>
          <p:cNvCxnSpPr/>
          <p:nvPr userDrawn="1"/>
        </p:nvCxnSpPr>
        <p:spPr>
          <a:xfrm>
            <a:off x="3486372" y="3825022"/>
            <a:ext cx="731221"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AD7474CD-E230-4E14-8274-5E20F673F401}"/>
              </a:ext>
            </a:extLst>
          </p:cNvPr>
          <p:cNvCxnSpPr/>
          <p:nvPr userDrawn="1"/>
        </p:nvCxnSpPr>
        <p:spPr>
          <a:xfrm>
            <a:off x="5730390" y="3825022"/>
            <a:ext cx="731221"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BF71FCE-6F39-4D2F-82BE-7D9F1D2ED59F}"/>
              </a:ext>
            </a:extLst>
          </p:cNvPr>
          <p:cNvCxnSpPr/>
          <p:nvPr userDrawn="1"/>
        </p:nvCxnSpPr>
        <p:spPr>
          <a:xfrm>
            <a:off x="7974408" y="3825022"/>
            <a:ext cx="731221"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7AC7A-17D9-4F42-9DD0-94FE4FC6BF19}"/>
              </a:ext>
            </a:extLst>
          </p:cNvPr>
          <p:cNvCxnSpPr/>
          <p:nvPr userDrawn="1"/>
        </p:nvCxnSpPr>
        <p:spPr>
          <a:xfrm>
            <a:off x="10218425" y="3825022"/>
            <a:ext cx="731221"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Freeform: Shape 34">
            <a:extLst>
              <a:ext uri="{FF2B5EF4-FFF2-40B4-BE49-F238E27FC236}">
                <a16:creationId xmlns:a16="http://schemas.microsoft.com/office/drawing/2014/main" id="{62EEBF51-DCAD-4335-85E9-52801031A1BF}"/>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Tree>
    <p:extLst>
      <p:ext uri="{BB962C8B-B14F-4D97-AF65-F5344CB8AC3E}">
        <p14:creationId xmlns:p14="http://schemas.microsoft.com/office/powerpoint/2010/main" val="476266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hoto + 3 Section">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6" name="Text Placeholder 22">
            <a:extLst>
              <a:ext uri="{FF2B5EF4-FFF2-40B4-BE49-F238E27FC236}">
                <a16:creationId xmlns:a16="http://schemas.microsoft.com/office/drawing/2014/main" id="{2A19101D-7C37-42BF-8167-5391EA65EC3A}"/>
              </a:ext>
            </a:extLst>
          </p:cNvPr>
          <p:cNvSpPr>
            <a:spLocks noGrp="1"/>
          </p:cNvSpPr>
          <p:nvPr>
            <p:ph type="body" sz="quarter" idx="18"/>
          </p:nvPr>
        </p:nvSpPr>
        <p:spPr>
          <a:xfrm>
            <a:off x="542094" y="4240093"/>
            <a:ext cx="3293306" cy="1463040"/>
          </a:xfrm>
        </p:spPr>
        <p:txBody>
          <a:bodyPr lIns="0" tIns="0" rIns="0" bIns="0">
            <a:noAutofit/>
          </a:bodyPr>
          <a:lstStyle>
            <a:lvl1pPr marL="0" indent="0" algn="l">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35" name="Freeform: Shape 34">
            <a:extLst>
              <a:ext uri="{FF2B5EF4-FFF2-40B4-BE49-F238E27FC236}">
                <a16:creationId xmlns:a16="http://schemas.microsoft.com/office/drawing/2014/main" id="{62EEBF51-DCAD-4335-85E9-52801031A1BF}"/>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13" name="Picture Placeholder 12">
            <a:extLst>
              <a:ext uri="{FF2B5EF4-FFF2-40B4-BE49-F238E27FC236}">
                <a16:creationId xmlns:a16="http://schemas.microsoft.com/office/drawing/2014/main" id="{231B97CF-FD24-4932-8459-893B1AC73D33}"/>
              </a:ext>
            </a:extLst>
          </p:cNvPr>
          <p:cNvSpPr>
            <a:spLocks noGrp="1"/>
          </p:cNvSpPr>
          <p:nvPr>
            <p:ph type="pic" sz="quarter" idx="19" hasCustomPrompt="1"/>
          </p:nvPr>
        </p:nvSpPr>
        <p:spPr>
          <a:xfrm>
            <a:off x="-2" y="1352575"/>
            <a:ext cx="12192002" cy="2289897"/>
          </a:xfrm>
        </p:spPr>
        <p:txBody>
          <a:bodyPr anchor="ctr">
            <a:normAutofit/>
          </a:bodyPr>
          <a:lstStyle>
            <a:lvl1pPr marL="0" indent="0" algn="ctr">
              <a:buNone/>
              <a:defRPr sz="1400">
                <a:solidFill>
                  <a:schemeClr val="accent2"/>
                </a:solidFill>
                <a:latin typeface="Trade Gothic LT Pro" panose="020B0503040303020004" pitchFamily="34" charset="0"/>
              </a:defRPr>
            </a:lvl1pPr>
          </a:lstStyle>
          <a:p>
            <a:r>
              <a:rPr lang="en-US" noProof="0" dirty="0"/>
              <a:t>Insert image</a:t>
            </a:r>
          </a:p>
        </p:txBody>
      </p:sp>
      <p:sp>
        <p:nvSpPr>
          <p:cNvPr id="36" name="Text Placeholder 22">
            <a:extLst>
              <a:ext uri="{FF2B5EF4-FFF2-40B4-BE49-F238E27FC236}">
                <a16:creationId xmlns:a16="http://schemas.microsoft.com/office/drawing/2014/main" id="{642D3CE0-C3B4-4F3F-A650-AB452B3AD4BA}"/>
              </a:ext>
            </a:extLst>
          </p:cNvPr>
          <p:cNvSpPr>
            <a:spLocks noGrp="1"/>
          </p:cNvSpPr>
          <p:nvPr>
            <p:ph type="body" sz="quarter" idx="20"/>
          </p:nvPr>
        </p:nvSpPr>
        <p:spPr>
          <a:xfrm>
            <a:off x="4444169" y="4240093"/>
            <a:ext cx="3293306" cy="1463040"/>
          </a:xfrm>
        </p:spPr>
        <p:txBody>
          <a:bodyPr lIns="0" tIns="0" rIns="0" bIns="0">
            <a:noAutofit/>
          </a:bodyPr>
          <a:lstStyle>
            <a:lvl1pPr marL="0" indent="0" algn="l">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37" name="Text Placeholder 22">
            <a:extLst>
              <a:ext uri="{FF2B5EF4-FFF2-40B4-BE49-F238E27FC236}">
                <a16:creationId xmlns:a16="http://schemas.microsoft.com/office/drawing/2014/main" id="{DBED2BB0-CDAD-40EE-8B35-C66DF45EE29D}"/>
              </a:ext>
            </a:extLst>
          </p:cNvPr>
          <p:cNvSpPr>
            <a:spLocks noGrp="1"/>
          </p:cNvSpPr>
          <p:nvPr>
            <p:ph type="body" sz="quarter" idx="21"/>
          </p:nvPr>
        </p:nvSpPr>
        <p:spPr>
          <a:xfrm>
            <a:off x="8346244" y="4240093"/>
            <a:ext cx="3293306" cy="1463040"/>
          </a:xfrm>
        </p:spPr>
        <p:txBody>
          <a:bodyPr lIns="0" tIns="0" rIns="0" bIns="0">
            <a:noAutofit/>
          </a:bodyPr>
          <a:lstStyle>
            <a:lvl1pPr marL="0" indent="0" algn="l">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Tree>
    <p:extLst>
      <p:ext uri="{BB962C8B-B14F-4D97-AF65-F5344CB8AC3E}">
        <p14:creationId xmlns:p14="http://schemas.microsoft.com/office/powerpoint/2010/main" val="15447457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 + Text">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6" name="Text Placeholder 22">
            <a:extLst>
              <a:ext uri="{FF2B5EF4-FFF2-40B4-BE49-F238E27FC236}">
                <a16:creationId xmlns:a16="http://schemas.microsoft.com/office/drawing/2014/main" id="{2A19101D-7C37-42BF-8167-5391EA65EC3A}"/>
              </a:ext>
            </a:extLst>
          </p:cNvPr>
          <p:cNvSpPr>
            <a:spLocks noGrp="1"/>
          </p:cNvSpPr>
          <p:nvPr>
            <p:ph type="body" sz="quarter" idx="18"/>
          </p:nvPr>
        </p:nvSpPr>
        <p:spPr>
          <a:xfrm>
            <a:off x="542094" y="4240093"/>
            <a:ext cx="9402006" cy="1463040"/>
          </a:xfrm>
        </p:spPr>
        <p:txBody>
          <a:bodyPr lIns="0" tIns="0" rIns="0" bIns="0">
            <a:noAutofit/>
          </a:bodyPr>
          <a:lstStyle>
            <a:lvl1pPr marL="0" indent="0" algn="l">
              <a:lnSpc>
                <a:spcPct val="100000"/>
              </a:lnSpc>
              <a:spcBef>
                <a:spcPts val="300"/>
              </a:spcBef>
              <a:spcAft>
                <a:spcPts val="3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35" name="Freeform: Shape 34">
            <a:extLst>
              <a:ext uri="{FF2B5EF4-FFF2-40B4-BE49-F238E27FC236}">
                <a16:creationId xmlns:a16="http://schemas.microsoft.com/office/drawing/2014/main" id="{62EEBF51-DCAD-4335-85E9-52801031A1BF}"/>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13" name="Picture Placeholder 12">
            <a:extLst>
              <a:ext uri="{FF2B5EF4-FFF2-40B4-BE49-F238E27FC236}">
                <a16:creationId xmlns:a16="http://schemas.microsoft.com/office/drawing/2014/main" id="{231B97CF-FD24-4932-8459-893B1AC73D33}"/>
              </a:ext>
            </a:extLst>
          </p:cNvPr>
          <p:cNvSpPr>
            <a:spLocks noGrp="1"/>
          </p:cNvSpPr>
          <p:nvPr>
            <p:ph type="pic" sz="quarter" idx="19" hasCustomPrompt="1"/>
          </p:nvPr>
        </p:nvSpPr>
        <p:spPr>
          <a:xfrm>
            <a:off x="-2" y="1352575"/>
            <a:ext cx="12192002" cy="2289897"/>
          </a:xfrm>
        </p:spPr>
        <p:txBody>
          <a:bodyPr anchor="ctr">
            <a:normAutofit/>
          </a:bodyPr>
          <a:lstStyle>
            <a:lvl1pPr marL="0" indent="0" algn="ctr">
              <a:buNone/>
              <a:defRPr sz="1400">
                <a:solidFill>
                  <a:schemeClr val="accent2"/>
                </a:solidFill>
                <a:latin typeface="Trade Gothic LT Pro" panose="020B0503040303020004" pitchFamily="34" charset="0"/>
              </a:defRPr>
            </a:lvl1pPr>
          </a:lstStyle>
          <a:p>
            <a:r>
              <a:rPr lang="en-US" noProof="0" dirty="0"/>
              <a:t>Insert image</a:t>
            </a:r>
          </a:p>
        </p:txBody>
      </p:sp>
    </p:spTree>
    <p:extLst>
      <p:ext uri="{BB962C8B-B14F-4D97-AF65-F5344CB8AC3E}">
        <p14:creationId xmlns:p14="http://schemas.microsoft.com/office/powerpoint/2010/main" val="24868267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5" name="Freeform: Shape 34">
            <a:extLst>
              <a:ext uri="{FF2B5EF4-FFF2-40B4-BE49-F238E27FC236}">
                <a16:creationId xmlns:a16="http://schemas.microsoft.com/office/drawing/2014/main" id="{62EEBF51-DCAD-4335-85E9-52801031A1BF}"/>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0" name="Picture Placeholder 2">
            <a:extLst>
              <a:ext uri="{FF2B5EF4-FFF2-40B4-BE49-F238E27FC236}">
                <a16:creationId xmlns:a16="http://schemas.microsoft.com/office/drawing/2014/main" id="{30B3A574-7940-4E35-857E-5CA35A5910E5}"/>
              </a:ext>
            </a:extLst>
          </p:cNvPr>
          <p:cNvSpPr>
            <a:spLocks noGrp="1"/>
          </p:cNvSpPr>
          <p:nvPr>
            <p:ph type="pic" idx="1"/>
          </p:nvPr>
        </p:nvSpPr>
        <p:spPr>
          <a:xfrm>
            <a:off x="4110087" y="1444649"/>
            <a:ext cx="7548513" cy="4579079"/>
          </a:xfrm>
        </p:spPr>
        <p:txBody>
          <a:bodyPr>
            <a:normAutofit/>
          </a:bodyPr>
          <a:lstStyle>
            <a:lvl1pPr marL="0" indent="0">
              <a:buNone/>
              <a:defRPr sz="24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en-US" noProof="0" dirty="0"/>
          </a:p>
        </p:txBody>
      </p:sp>
      <p:sp>
        <p:nvSpPr>
          <p:cNvPr id="21" name="Text Placeholder 3">
            <a:extLst>
              <a:ext uri="{FF2B5EF4-FFF2-40B4-BE49-F238E27FC236}">
                <a16:creationId xmlns:a16="http://schemas.microsoft.com/office/drawing/2014/main" id="{912B51EA-3E6F-4BF6-BE48-62128AF32B85}"/>
              </a:ext>
            </a:extLst>
          </p:cNvPr>
          <p:cNvSpPr>
            <a:spLocks noGrp="1"/>
          </p:cNvSpPr>
          <p:nvPr>
            <p:ph type="body" sz="half" idx="2"/>
          </p:nvPr>
        </p:nvSpPr>
        <p:spPr>
          <a:xfrm>
            <a:off x="443366" y="1444649"/>
            <a:ext cx="3365063" cy="4579079"/>
          </a:xfrm>
        </p:spPr>
        <p:txBody>
          <a:bodyPr/>
          <a:lstStyle>
            <a:lvl1pPr marL="0" indent="0">
              <a:buFont typeface="Arial" panose="020B0604020202020204" pitchFamily="34" charse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Tree>
    <p:extLst>
      <p:ext uri="{BB962C8B-B14F-4D97-AF65-F5344CB8AC3E}">
        <p14:creationId xmlns:p14="http://schemas.microsoft.com/office/powerpoint/2010/main" val="15406501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5" name="Freeform: Shape 34">
            <a:extLst>
              <a:ext uri="{FF2B5EF4-FFF2-40B4-BE49-F238E27FC236}">
                <a16:creationId xmlns:a16="http://schemas.microsoft.com/office/drawing/2014/main" id="{62EEBF51-DCAD-4335-85E9-52801031A1BF}"/>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1" name="Text Placeholder 3">
            <a:extLst>
              <a:ext uri="{FF2B5EF4-FFF2-40B4-BE49-F238E27FC236}">
                <a16:creationId xmlns:a16="http://schemas.microsoft.com/office/drawing/2014/main" id="{912B51EA-3E6F-4BF6-BE48-62128AF32B85}"/>
              </a:ext>
            </a:extLst>
          </p:cNvPr>
          <p:cNvSpPr>
            <a:spLocks noGrp="1"/>
          </p:cNvSpPr>
          <p:nvPr>
            <p:ph type="body" sz="half" idx="2"/>
          </p:nvPr>
        </p:nvSpPr>
        <p:spPr>
          <a:xfrm>
            <a:off x="443366" y="1444649"/>
            <a:ext cx="3365063" cy="4579079"/>
          </a:xfrm>
        </p:spPr>
        <p:txBody>
          <a:bodyPr/>
          <a:lstStyle>
            <a:lvl1pPr marL="0" indent="0">
              <a:buFont typeface="Arial" panose="020B0604020202020204" pitchFamily="34" charse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22" name="Content Placeholder 2">
            <a:extLst>
              <a:ext uri="{FF2B5EF4-FFF2-40B4-BE49-F238E27FC236}">
                <a16:creationId xmlns:a16="http://schemas.microsoft.com/office/drawing/2014/main" id="{A015C605-1D30-48BC-A0D6-3B11AF56CC53}"/>
              </a:ext>
            </a:extLst>
          </p:cNvPr>
          <p:cNvSpPr>
            <a:spLocks noGrp="1"/>
          </p:cNvSpPr>
          <p:nvPr>
            <p:ph idx="1"/>
          </p:nvPr>
        </p:nvSpPr>
        <p:spPr>
          <a:xfrm>
            <a:off x="3964290" y="1444649"/>
            <a:ext cx="7694310" cy="4579079"/>
          </a:xfrm>
        </p:spPr>
        <p:txBody>
          <a:bodyPr>
            <a:normAutofit/>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2129895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4494CD2-CCDD-0248-96F8-741002C44255}"/>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Freeform: Shape 9">
            <a:extLst>
              <a:ext uri="{FF2B5EF4-FFF2-40B4-BE49-F238E27FC236}">
                <a16:creationId xmlns:a16="http://schemas.microsoft.com/office/drawing/2014/main" id="{07077B00-C1EE-7241-B441-7814F92A7EDF}"/>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0" name="Freeform: Shape 17">
            <a:extLst>
              <a:ext uri="{FF2B5EF4-FFF2-40B4-BE49-F238E27FC236}">
                <a16:creationId xmlns:a16="http://schemas.microsoft.com/office/drawing/2014/main" id="{3A1AEBC4-637E-F64C-9192-69AC4BB26D0C}"/>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1" name="Freeform: Shape 11">
            <a:extLst>
              <a:ext uri="{FF2B5EF4-FFF2-40B4-BE49-F238E27FC236}">
                <a16:creationId xmlns:a16="http://schemas.microsoft.com/office/drawing/2014/main" id="{669A7039-C54C-8E46-9A8B-DDB2547D989C}"/>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Freeform: Shape 7">
            <a:extLst>
              <a:ext uri="{FF2B5EF4-FFF2-40B4-BE49-F238E27FC236}">
                <a16:creationId xmlns:a16="http://schemas.microsoft.com/office/drawing/2014/main" id="{4F173B32-87BB-9A40-8C91-4C1EED2B7ABF}"/>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24" name="Group 23">
            <a:extLst>
              <a:ext uri="{FF2B5EF4-FFF2-40B4-BE49-F238E27FC236}">
                <a16:creationId xmlns:a16="http://schemas.microsoft.com/office/drawing/2014/main" id="{4AC87F4E-12B5-1B42-AFD2-4DB39B7645C9}"/>
              </a:ext>
            </a:extLst>
          </p:cNvPr>
          <p:cNvGrpSpPr/>
          <p:nvPr userDrawn="1"/>
        </p:nvGrpSpPr>
        <p:grpSpPr>
          <a:xfrm rot="16200000">
            <a:off x="499388" y="-322655"/>
            <a:ext cx="535531" cy="645309"/>
            <a:chOff x="10945855" y="7317026"/>
            <a:chExt cx="2483924" cy="2993104"/>
          </a:xfrm>
        </p:grpSpPr>
        <p:sp>
          <p:nvSpPr>
            <p:cNvPr id="25" name="Freeform: Shape 15">
              <a:extLst>
                <a:ext uri="{FF2B5EF4-FFF2-40B4-BE49-F238E27FC236}">
                  <a16:creationId xmlns:a16="http://schemas.microsoft.com/office/drawing/2014/main" id="{03DD8765-59DF-A045-ADB5-E39FAEE153A0}"/>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6" name="Freeform: Shape 16">
              <a:extLst>
                <a:ext uri="{FF2B5EF4-FFF2-40B4-BE49-F238E27FC236}">
                  <a16:creationId xmlns:a16="http://schemas.microsoft.com/office/drawing/2014/main" id="{B34B796C-A407-7B4D-B4F0-E58A44FE8DB4}"/>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0" name="Freeform: Shape 23">
            <a:extLst>
              <a:ext uri="{FF2B5EF4-FFF2-40B4-BE49-F238E27FC236}">
                <a16:creationId xmlns:a16="http://schemas.microsoft.com/office/drawing/2014/main" id="{CBE3FDC9-67CB-FA42-B127-A36BFF4678BB}"/>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1" name="Slide Number Placeholder 4">
            <a:extLst>
              <a:ext uri="{FF2B5EF4-FFF2-40B4-BE49-F238E27FC236}">
                <a16:creationId xmlns:a16="http://schemas.microsoft.com/office/drawing/2014/main" id="{1E902BFF-CA8F-D745-A819-A7BB38B30ED9}"/>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Tree>
    <p:extLst>
      <p:ext uri="{BB962C8B-B14F-4D97-AF65-F5344CB8AC3E}">
        <p14:creationId xmlns:p14="http://schemas.microsoft.com/office/powerpoint/2010/main" val="26723047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ank You 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6E739168-A5E8-443A-B392-7AD4CF8977AD}"/>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Freeform: Shape 14">
            <a:extLst>
              <a:ext uri="{FF2B5EF4-FFF2-40B4-BE49-F238E27FC236}">
                <a16:creationId xmlns:a16="http://schemas.microsoft.com/office/drawing/2014/main" id="{41E10E1E-5268-4F03-BA64-07E19DE26739}"/>
              </a:ext>
            </a:extLst>
          </p:cNvPr>
          <p:cNvSpPr/>
          <p:nvPr/>
        </p:nvSpPr>
        <p:spPr>
          <a:xfrm flipH="1">
            <a:off x="-16297" y="0"/>
            <a:ext cx="12208298" cy="6858000"/>
          </a:xfrm>
          <a:custGeom>
            <a:avLst/>
            <a:gdLst>
              <a:gd name="connsiteX0" fmla="*/ 8574289 w 12208298"/>
              <a:gd name="connsiteY0" fmla="*/ 0 h 6858000"/>
              <a:gd name="connsiteX1" fmla="*/ 0 w 12208298"/>
              <a:gd name="connsiteY1" fmla="*/ 0 h 6858000"/>
              <a:gd name="connsiteX2" fmla="*/ 0 w 12208298"/>
              <a:gd name="connsiteY2" fmla="*/ 6858000 h 6858000"/>
              <a:gd name="connsiteX3" fmla="*/ 532109 w 12208298"/>
              <a:gd name="connsiteY3" fmla="*/ 6858000 h 6858000"/>
              <a:gd name="connsiteX4" fmla="*/ 11495317 w 12208298"/>
              <a:gd name="connsiteY4" fmla="*/ 6858000 h 6858000"/>
              <a:gd name="connsiteX5" fmla="*/ 12208298 w 12208298"/>
              <a:gd name="connsiteY5" fmla="*/ 6858000 h 6858000"/>
              <a:gd name="connsiteX6" fmla="*/ 12208298 w 12208298"/>
              <a:gd name="connsiteY6" fmla="*/ 3146781 h 6858000"/>
              <a:gd name="connsiteX7" fmla="*/ 10353284 w 12208298"/>
              <a:gd name="connsiteY7" fmla="*/ 1291767 h 6858000"/>
              <a:gd name="connsiteX8" fmla="*/ 9866056 w 12208298"/>
              <a:gd name="connsiteY8" fmla="*/ 129176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8298" h="6858000">
                <a:moveTo>
                  <a:pt x="8574289" y="0"/>
                </a:moveTo>
                <a:lnTo>
                  <a:pt x="0" y="0"/>
                </a:lnTo>
                <a:lnTo>
                  <a:pt x="0" y="6858000"/>
                </a:lnTo>
                <a:lnTo>
                  <a:pt x="532109" y="6858000"/>
                </a:lnTo>
                <a:lnTo>
                  <a:pt x="11495317" y="6858000"/>
                </a:lnTo>
                <a:lnTo>
                  <a:pt x="12208298" y="6858000"/>
                </a:lnTo>
                <a:lnTo>
                  <a:pt x="12208298" y="3146781"/>
                </a:lnTo>
                <a:lnTo>
                  <a:pt x="10353284" y="1291767"/>
                </a:lnTo>
                <a:lnTo>
                  <a:pt x="9866056" y="1291767"/>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Freeform: Shape 15">
            <a:extLst>
              <a:ext uri="{FF2B5EF4-FFF2-40B4-BE49-F238E27FC236}">
                <a16:creationId xmlns:a16="http://schemas.microsoft.com/office/drawing/2014/main" id="{B989C45D-BDFF-418F-BE79-03FF70015770}"/>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pattFill prst="wdDnDiag">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Freeform: Shape 19">
            <a:extLst>
              <a:ext uri="{FF2B5EF4-FFF2-40B4-BE49-F238E27FC236}">
                <a16:creationId xmlns:a16="http://schemas.microsoft.com/office/drawing/2014/main" id="{0027A677-9ACB-4264-B148-4806678FB83F}"/>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6" name="Group 5">
            <a:extLst>
              <a:ext uri="{FF2B5EF4-FFF2-40B4-BE49-F238E27FC236}">
                <a16:creationId xmlns:a16="http://schemas.microsoft.com/office/drawing/2014/main" id="{EA7FF9D7-8545-4547-AC77-A0421EEB9B99}"/>
              </a:ext>
            </a:extLst>
          </p:cNvPr>
          <p:cNvGrpSpPr/>
          <p:nvPr userDrawn="1"/>
        </p:nvGrpSpPr>
        <p:grpSpPr>
          <a:xfrm>
            <a:off x="0" y="0"/>
            <a:ext cx="6881966" cy="6858876"/>
            <a:chOff x="-5321" y="1096"/>
            <a:chExt cx="5924073" cy="5904197"/>
          </a:xfrm>
        </p:grpSpPr>
        <p:sp>
          <p:nvSpPr>
            <p:cNvPr id="17" name="Right Triangle 16">
              <a:extLst>
                <a:ext uri="{FF2B5EF4-FFF2-40B4-BE49-F238E27FC236}">
                  <a16:creationId xmlns:a16="http://schemas.microsoft.com/office/drawing/2014/main" id="{8DCD5806-2A2F-4ABF-8057-245681C498E6}"/>
                </a:ext>
              </a:extLst>
            </p:cNvPr>
            <p:cNvSpPr/>
            <p:nvPr userDrawn="1"/>
          </p:nvSpPr>
          <p:spPr>
            <a:xfrm rot="16200000" flipH="1" flipV="1">
              <a:off x="4618" y="-8842"/>
              <a:ext cx="5904196" cy="592407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Right Triangle 17">
              <a:extLst>
                <a:ext uri="{FF2B5EF4-FFF2-40B4-BE49-F238E27FC236}">
                  <a16:creationId xmlns:a16="http://schemas.microsoft.com/office/drawing/2014/main" id="{3A93038F-E9E4-4FFD-B3DF-28DB7C2C1490}"/>
                </a:ext>
              </a:extLst>
            </p:cNvPr>
            <p:cNvSpPr/>
            <p:nvPr userDrawn="1"/>
          </p:nvSpPr>
          <p:spPr>
            <a:xfrm rot="16200000" flipH="1" flipV="1">
              <a:off x="3941" y="-8164"/>
              <a:ext cx="5501471" cy="5519993"/>
            </a:xfrm>
            <a:prstGeom prst="rtTriangle">
              <a:avLst/>
            </a:prstGeom>
            <a:pattFill prst="dkHorz">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Right Triangle 18">
              <a:extLst>
                <a:ext uri="{FF2B5EF4-FFF2-40B4-BE49-F238E27FC236}">
                  <a16:creationId xmlns:a16="http://schemas.microsoft.com/office/drawing/2014/main" id="{5DEA1E02-BBD0-4AE3-AF22-433B90272178}"/>
                </a:ext>
              </a:extLst>
            </p:cNvPr>
            <p:cNvSpPr/>
            <p:nvPr userDrawn="1"/>
          </p:nvSpPr>
          <p:spPr>
            <a:xfrm rot="16200000" flipH="1" flipV="1">
              <a:off x="3131" y="-7355"/>
              <a:ext cx="5019818" cy="5036720"/>
            </a:xfrm>
            <a:prstGeom prst="rtTriangl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 name="Title 1">
            <a:extLst>
              <a:ext uri="{FF2B5EF4-FFF2-40B4-BE49-F238E27FC236}">
                <a16:creationId xmlns:a16="http://schemas.microsoft.com/office/drawing/2014/main" id="{9E597736-C478-4C26-9BAF-205FE31E977C}"/>
              </a:ext>
            </a:extLst>
          </p:cNvPr>
          <p:cNvSpPr>
            <a:spLocks noGrp="1"/>
          </p:cNvSpPr>
          <p:nvPr userDrawn="1">
            <p:ph type="ctrTitle" hasCustomPrompt="1"/>
          </p:nvPr>
        </p:nvSpPr>
        <p:spPr>
          <a:xfrm>
            <a:off x="5217242" y="2807208"/>
            <a:ext cx="4945598" cy="1243584"/>
          </a:xfrm>
        </p:spPr>
        <p:txBody>
          <a:bodyPr vert="horz" lIns="91440" tIns="45720" rIns="91440" bIns="45720" rtlCol="0" anchor="ctr">
            <a:noAutofit/>
          </a:bodyPr>
          <a:lstStyle>
            <a:lvl1pPr>
              <a:defRPr lang="en-GB" sz="5400" b="1" dirty="0">
                <a:solidFill>
                  <a:schemeClr val="bg1"/>
                </a:solidFill>
                <a:latin typeface="+mj-lt"/>
                <a:ea typeface="Tahoma" panose="020B0604030504040204" pitchFamily="34" charset="0"/>
                <a:cs typeface="Tahoma" panose="020B0604030504040204" pitchFamily="34" charset="0"/>
              </a:defRPr>
            </a:lvl1pPr>
          </a:lstStyle>
          <a:p>
            <a:pPr lvl="0"/>
            <a:r>
              <a:rPr lang="en-US" noProof="0"/>
              <a:t>Thank You</a:t>
            </a:r>
          </a:p>
        </p:txBody>
      </p:sp>
    </p:spTree>
    <p:extLst>
      <p:ext uri="{BB962C8B-B14F-4D97-AF65-F5344CB8AC3E}">
        <p14:creationId xmlns:p14="http://schemas.microsoft.com/office/powerpoint/2010/main" val="2236386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ank You 2">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6E739168-A5E8-443A-B392-7AD4CF8977AD}"/>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Freeform: Shape 14">
            <a:extLst>
              <a:ext uri="{FF2B5EF4-FFF2-40B4-BE49-F238E27FC236}">
                <a16:creationId xmlns:a16="http://schemas.microsoft.com/office/drawing/2014/main" id="{41E10E1E-5268-4F03-BA64-07E19DE26739}"/>
              </a:ext>
            </a:extLst>
          </p:cNvPr>
          <p:cNvSpPr/>
          <p:nvPr/>
        </p:nvSpPr>
        <p:spPr>
          <a:xfrm flipH="1">
            <a:off x="-16297" y="0"/>
            <a:ext cx="12208298" cy="6858000"/>
          </a:xfrm>
          <a:custGeom>
            <a:avLst/>
            <a:gdLst>
              <a:gd name="connsiteX0" fmla="*/ 8574289 w 12208298"/>
              <a:gd name="connsiteY0" fmla="*/ 0 h 6858000"/>
              <a:gd name="connsiteX1" fmla="*/ 0 w 12208298"/>
              <a:gd name="connsiteY1" fmla="*/ 0 h 6858000"/>
              <a:gd name="connsiteX2" fmla="*/ 0 w 12208298"/>
              <a:gd name="connsiteY2" fmla="*/ 6858000 h 6858000"/>
              <a:gd name="connsiteX3" fmla="*/ 532109 w 12208298"/>
              <a:gd name="connsiteY3" fmla="*/ 6858000 h 6858000"/>
              <a:gd name="connsiteX4" fmla="*/ 11495317 w 12208298"/>
              <a:gd name="connsiteY4" fmla="*/ 6858000 h 6858000"/>
              <a:gd name="connsiteX5" fmla="*/ 12208298 w 12208298"/>
              <a:gd name="connsiteY5" fmla="*/ 6858000 h 6858000"/>
              <a:gd name="connsiteX6" fmla="*/ 12208298 w 12208298"/>
              <a:gd name="connsiteY6" fmla="*/ 3146781 h 6858000"/>
              <a:gd name="connsiteX7" fmla="*/ 10353284 w 12208298"/>
              <a:gd name="connsiteY7" fmla="*/ 1291767 h 6858000"/>
              <a:gd name="connsiteX8" fmla="*/ 9866056 w 12208298"/>
              <a:gd name="connsiteY8" fmla="*/ 129176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8298" h="6858000">
                <a:moveTo>
                  <a:pt x="8574289" y="0"/>
                </a:moveTo>
                <a:lnTo>
                  <a:pt x="0" y="0"/>
                </a:lnTo>
                <a:lnTo>
                  <a:pt x="0" y="6858000"/>
                </a:lnTo>
                <a:lnTo>
                  <a:pt x="532109" y="6858000"/>
                </a:lnTo>
                <a:lnTo>
                  <a:pt x="11495317" y="6858000"/>
                </a:lnTo>
                <a:lnTo>
                  <a:pt x="12208298" y="6858000"/>
                </a:lnTo>
                <a:lnTo>
                  <a:pt x="12208298" y="3146781"/>
                </a:lnTo>
                <a:lnTo>
                  <a:pt x="10353284" y="1291767"/>
                </a:lnTo>
                <a:lnTo>
                  <a:pt x="9866056" y="1291767"/>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Freeform: Shape 15">
            <a:extLst>
              <a:ext uri="{FF2B5EF4-FFF2-40B4-BE49-F238E27FC236}">
                <a16:creationId xmlns:a16="http://schemas.microsoft.com/office/drawing/2014/main" id="{B989C45D-BDFF-418F-BE79-03FF70015770}"/>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pattFill prst="wdDnDiag">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Freeform: Shape 19">
            <a:extLst>
              <a:ext uri="{FF2B5EF4-FFF2-40B4-BE49-F238E27FC236}">
                <a16:creationId xmlns:a16="http://schemas.microsoft.com/office/drawing/2014/main" id="{0027A677-9ACB-4264-B148-4806678FB83F}"/>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E597736-C478-4C26-9BAF-205FE31E977C}"/>
              </a:ext>
            </a:extLst>
          </p:cNvPr>
          <p:cNvSpPr>
            <a:spLocks noGrp="1"/>
          </p:cNvSpPr>
          <p:nvPr userDrawn="1">
            <p:ph type="ctrTitle" hasCustomPrompt="1"/>
          </p:nvPr>
        </p:nvSpPr>
        <p:spPr>
          <a:xfrm>
            <a:off x="6360242" y="3429000"/>
            <a:ext cx="4945598" cy="1243584"/>
          </a:xfrm>
        </p:spPr>
        <p:txBody>
          <a:bodyPr vert="horz" lIns="91440" tIns="45720" rIns="91440" bIns="45720" rtlCol="0" anchor="ctr">
            <a:noAutofit/>
          </a:bodyPr>
          <a:lstStyle>
            <a:lvl1pPr>
              <a:defRPr lang="en-GB" sz="5400" b="1" dirty="0">
                <a:solidFill>
                  <a:schemeClr val="bg1"/>
                </a:solidFill>
                <a:latin typeface="+mj-lt"/>
                <a:ea typeface="Tahoma" panose="020B0604030504040204" pitchFamily="34" charset="0"/>
                <a:cs typeface="Tahoma" panose="020B0604030504040204" pitchFamily="34" charset="0"/>
              </a:defRPr>
            </a:lvl1pPr>
          </a:lstStyle>
          <a:p>
            <a:pPr lvl="0"/>
            <a:r>
              <a:rPr lang="en-US" noProof="0"/>
              <a:t>Thank You</a:t>
            </a:r>
          </a:p>
        </p:txBody>
      </p:sp>
      <p:sp>
        <p:nvSpPr>
          <p:cNvPr id="35" name="Freeform: Shape 34">
            <a:extLst>
              <a:ext uri="{FF2B5EF4-FFF2-40B4-BE49-F238E27FC236}">
                <a16:creationId xmlns:a16="http://schemas.microsoft.com/office/drawing/2014/main" id="{C024DCDB-C6BF-455E-AAB8-EAF9DAB302A1}"/>
              </a:ext>
            </a:extLst>
          </p:cNvPr>
          <p:cNvSpPr/>
          <p:nvPr userDrawn="1"/>
        </p:nvSpPr>
        <p:spPr>
          <a:xfrm rot="13500000">
            <a:off x="-729899" y="-1215856"/>
            <a:ext cx="6043521" cy="8427077"/>
          </a:xfrm>
          <a:custGeom>
            <a:avLst/>
            <a:gdLst>
              <a:gd name="connsiteX0" fmla="*/ 6043521 w 6043521"/>
              <a:gd name="connsiteY0" fmla="*/ 4267535 h 8427077"/>
              <a:gd name="connsiteX1" fmla="*/ 1883979 w 6043521"/>
              <a:gd name="connsiteY1" fmla="*/ 8427077 h 8427077"/>
              <a:gd name="connsiteX2" fmla="*/ 0 w 6043521"/>
              <a:gd name="connsiteY2" fmla="*/ 8427077 h 8427077"/>
              <a:gd name="connsiteX3" fmla="*/ 0 w 6043521"/>
              <a:gd name="connsiteY3" fmla="*/ 1775986 h 8427077"/>
              <a:gd name="connsiteX4" fmla="*/ 1775985 w 6043521"/>
              <a:gd name="connsiteY4" fmla="*/ 0 h 8427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3521" h="8427077">
                <a:moveTo>
                  <a:pt x="6043521" y="4267535"/>
                </a:moveTo>
                <a:lnTo>
                  <a:pt x="1883979" y="8427077"/>
                </a:lnTo>
                <a:lnTo>
                  <a:pt x="0" y="8427077"/>
                </a:lnTo>
                <a:lnTo>
                  <a:pt x="0" y="1775986"/>
                </a:lnTo>
                <a:lnTo>
                  <a:pt x="1775985"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32" name="Freeform: Shape 31">
            <a:extLst>
              <a:ext uri="{FF2B5EF4-FFF2-40B4-BE49-F238E27FC236}">
                <a16:creationId xmlns:a16="http://schemas.microsoft.com/office/drawing/2014/main" id="{26AFB47A-5D51-4F9C-B01B-977CE5E3C093}"/>
              </a:ext>
            </a:extLst>
          </p:cNvPr>
          <p:cNvSpPr/>
          <p:nvPr userDrawn="1"/>
        </p:nvSpPr>
        <p:spPr>
          <a:xfrm rot="13500000">
            <a:off x="-1145231" y="-2123853"/>
            <a:ext cx="6043521" cy="9008880"/>
          </a:xfrm>
          <a:custGeom>
            <a:avLst/>
            <a:gdLst>
              <a:gd name="connsiteX0" fmla="*/ 6043521 w 6043521"/>
              <a:gd name="connsiteY0" fmla="*/ 4849338 h 9008880"/>
              <a:gd name="connsiteX1" fmla="*/ 1883979 w 6043521"/>
              <a:gd name="connsiteY1" fmla="*/ 9008880 h 9008880"/>
              <a:gd name="connsiteX2" fmla="*/ 0 w 6043521"/>
              <a:gd name="connsiteY2" fmla="*/ 9008880 h 9008880"/>
              <a:gd name="connsiteX3" fmla="*/ 0 w 6043521"/>
              <a:gd name="connsiteY3" fmla="*/ 1194182 h 9008880"/>
              <a:gd name="connsiteX4" fmla="*/ 1194182 w 6043521"/>
              <a:gd name="connsiteY4" fmla="*/ 0 h 9008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3521" h="9008880">
                <a:moveTo>
                  <a:pt x="6043521" y="4849338"/>
                </a:moveTo>
                <a:lnTo>
                  <a:pt x="1883979" y="9008880"/>
                </a:lnTo>
                <a:lnTo>
                  <a:pt x="0" y="9008880"/>
                </a:lnTo>
                <a:lnTo>
                  <a:pt x="0" y="1194182"/>
                </a:lnTo>
                <a:lnTo>
                  <a:pt x="1194182" y="0"/>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30" name="Freeform: Shape 29">
            <a:extLst>
              <a:ext uri="{FF2B5EF4-FFF2-40B4-BE49-F238E27FC236}">
                <a16:creationId xmlns:a16="http://schemas.microsoft.com/office/drawing/2014/main" id="{6997A4FF-7390-4173-8ACD-6CF7145AACEC}"/>
              </a:ext>
            </a:extLst>
          </p:cNvPr>
          <p:cNvSpPr/>
          <p:nvPr userDrawn="1"/>
        </p:nvSpPr>
        <p:spPr>
          <a:xfrm rot="18900000" flipH="1">
            <a:off x="-2681153" y="-465959"/>
            <a:ext cx="8639119" cy="5739762"/>
          </a:xfrm>
          <a:custGeom>
            <a:avLst/>
            <a:gdLst>
              <a:gd name="connsiteX0" fmla="*/ 3789781 w 8639119"/>
              <a:gd name="connsiteY0" fmla="*/ 0 h 5739762"/>
              <a:gd name="connsiteX1" fmla="*/ 0 w 8639119"/>
              <a:gd name="connsiteY1" fmla="*/ 3789782 h 5739762"/>
              <a:gd name="connsiteX2" fmla="*/ 0 w 8639119"/>
              <a:gd name="connsiteY2" fmla="*/ 5739761 h 5739762"/>
              <a:gd name="connsiteX3" fmla="*/ 7748695 w 8639119"/>
              <a:gd name="connsiteY3" fmla="*/ 5739762 h 5739762"/>
              <a:gd name="connsiteX4" fmla="*/ 8639119 w 8639119"/>
              <a:gd name="connsiteY4" fmla="*/ 4849338 h 5739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9119" h="5739762">
                <a:moveTo>
                  <a:pt x="3789781" y="0"/>
                </a:moveTo>
                <a:lnTo>
                  <a:pt x="0" y="3789782"/>
                </a:lnTo>
                <a:lnTo>
                  <a:pt x="0" y="5739761"/>
                </a:lnTo>
                <a:lnTo>
                  <a:pt x="7748695" y="5739762"/>
                </a:lnTo>
                <a:lnTo>
                  <a:pt x="8639119" y="4849338"/>
                </a:lnTo>
                <a:close/>
              </a:path>
            </a:pathLst>
          </a:custGeom>
          <a:solidFill>
            <a:schemeClr val="accent1">
              <a:lumMod val="50000"/>
              <a:alpha val="5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Tree>
    <p:extLst>
      <p:ext uri="{BB962C8B-B14F-4D97-AF65-F5344CB8AC3E}">
        <p14:creationId xmlns:p14="http://schemas.microsoft.com/office/powerpoint/2010/main" val="1218518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2838D16-809E-4EB1-8C0C-0E63D8139112}"/>
              </a:ext>
            </a:extLst>
          </p:cNvPr>
          <p:cNvSpPr/>
          <p:nvPr userDrawn="1"/>
        </p:nvSpPr>
        <p:spPr>
          <a:xfrm>
            <a:off x="0" y="0"/>
            <a:ext cx="12192000" cy="6858000"/>
          </a:xfrm>
          <a:prstGeom prst="rect">
            <a:avLst/>
          </a:prstGeom>
          <a:solidFill>
            <a:srgbClr val="0C43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01FEB333-94B4-4E53-9019-D584810903BB}"/>
              </a:ext>
            </a:extLst>
          </p:cNvPr>
          <p:cNvSpPr/>
          <p:nvPr userDrawn="1"/>
        </p:nvSpPr>
        <p:spPr>
          <a:xfrm>
            <a:off x="0" y="0"/>
            <a:ext cx="12192000" cy="6862745"/>
          </a:xfrm>
          <a:custGeom>
            <a:avLst/>
            <a:gdLst>
              <a:gd name="connsiteX0" fmla="*/ 0 w 12192000"/>
              <a:gd name="connsiteY0" fmla="*/ 0 h 6849743"/>
              <a:gd name="connsiteX1" fmla="*/ 7554712 w 12192000"/>
              <a:gd name="connsiteY1" fmla="*/ 0 h 6849743"/>
              <a:gd name="connsiteX2" fmla="*/ 10266645 w 12192000"/>
              <a:gd name="connsiteY2" fmla="*/ 2711934 h 6849743"/>
              <a:gd name="connsiteX3" fmla="*/ 11289529 w 12192000"/>
              <a:gd name="connsiteY3" fmla="*/ 2711934 h 6849743"/>
              <a:gd name="connsiteX4" fmla="*/ 12191999 w 12192000"/>
              <a:gd name="connsiteY4" fmla="*/ 3614404 h 6849743"/>
              <a:gd name="connsiteX5" fmla="*/ 12192000 w 12192000"/>
              <a:gd name="connsiteY5" fmla="*/ 6849743 h 6849743"/>
              <a:gd name="connsiteX6" fmla="*/ 0 w 12192000"/>
              <a:gd name="connsiteY6" fmla="*/ 6849743 h 684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49743">
                <a:moveTo>
                  <a:pt x="0" y="0"/>
                </a:moveTo>
                <a:lnTo>
                  <a:pt x="7554712" y="0"/>
                </a:lnTo>
                <a:lnTo>
                  <a:pt x="10266645" y="2711934"/>
                </a:lnTo>
                <a:lnTo>
                  <a:pt x="11289529" y="2711934"/>
                </a:lnTo>
                <a:lnTo>
                  <a:pt x="12191999" y="3614404"/>
                </a:lnTo>
                <a:lnTo>
                  <a:pt x="12192000" y="6849743"/>
                </a:lnTo>
                <a:lnTo>
                  <a:pt x="0" y="6849743"/>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Freeform: Shape 8">
            <a:extLst>
              <a:ext uri="{FF2B5EF4-FFF2-40B4-BE49-F238E27FC236}">
                <a16:creationId xmlns:a16="http://schemas.microsoft.com/office/drawing/2014/main" id="{A59B9489-0CD9-4DB7-AC82-6E7867F91403}"/>
              </a:ext>
            </a:extLst>
          </p:cNvPr>
          <p:cNvSpPr/>
          <p:nvPr userDrawn="1"/>
        </p:nvSpPr>
        <p:spPr>
          <a:xfrm rot="16200000" flipV="1">
            <a:off x="2626805" y="-2626805"/>
            <a:ext cx="6862743" cy="12116353"/>
          </a:xfrm>
          <a:custGeom>
            <a:avLst/>
            <a:gdLst>
              <a:gd name="connsiteX0" fmla="*/ 6853871 w 6853871"/>
              <a:gd name="connsiteY0" fmla="*/ 12116353 h 12116353"/>
              <a:gd name="connsiteX1" fmla="*/ 6853871 w 6853871"/>
              <a:gd name="connsiteY1" fmla="*/ 8014954 h 12116353"/>
              <a:gd name="connsiteX2" fmla="*/ 4141930 w 6853871"/>
              <a:gd name="connsiteY2" fmla="*/ 8014954 h 12116353"/>
              <a:gd name="connsiteX3" fmla="*/ 4141930 w 6853871"/>
              <a:gd name="connsiteY3" fmla="*/ 8014952 h 12116353"/>
              <a:gd name="connsiteX4" fmla="*/ 6853871 w 6853871"/>
              <a:gd name="connsiteY4" fmla="*/ 8014952 h 12116353"/>
              <a:gd name="connsiteX5" fmla="*/ 4141930 w 6853871"/>
              <a:gd name="connsiteY5" fmla="*/ 5293882 h 12116353"/>
              <a:gd name="connsiteX6" fmla="*/ 4141930 w 6853871"/>
              <a:gd name="connsiteY6" fmla="*/ 4141928 h 12116353"/>
              <a:gd name="connsiteX7" fmla="*/ 0 w 6853871"/>
              <a:gd name="connsiteY7" fmla="*/ 0 h 12116353"/>
              <a:gd name="connsiteX8" fmla="*/ 0 w 6853871"/>
              <a:gd name="connsiteY8" fmla="*/ 12116353 h 1211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3871" h="12116353">
                <a:moveTo>
                  <a:pt x="6853871" y="12116353"/>
                </a:moveTo>
                <a:lnTo>
                  <a:pt x="6853871" y="8014954"/>
                </a:lnTo>
                <a:lnTo>
                  <a:pt x="4141930" y="8014954"/>
                </a:lnTo>
                <a:lnTo>
                  <a:pt x="4141930" y="8014952"/>
                </a:lnTo>
                <a:lnTo>
                  <a:pt x="6853871" y="8014952"/>
                </a:lnTo>
                <a:lnTo>
                  <a:pt x="4141930" y="5293882"/>
                </a:lnTo>
                <a:lnTo>
                  <a:pt x="4141930" y="4141928"/>
                </a:lnTo>
                <a:lnTo>
                  <a:pt x="0" y="0"/>
                </a:lnTo>
                <a:lnTo>
                  <a:pt x="0" y="12116353"/>
                </a:lnTo>
                <a:close/>
              </a:path>
            </a:pathLst>
          </a:custGeom>
          <a:pattFill prst="wdDnDiag">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Right Triangle 9">
            <a:extLst>
              <a:ext uri="{FF2B5EF4-FFF2-40B4-BE49-F238E27FC236}">
                <a16:creationId xmlns:a16="http://schemas.microsoft.com/office/drawing/2014/main" id="{A55D1C76-C591-4FA5-9780-87AB6B37C0FA}"/>
              </a:ext>
            </a:extLst>
          </p:cNvPr>
          <p:cNvSpPr/>
          <p:nvPr userDrawn="1"/>
        </p:nvSpPr>
        <p:spPr>
          <a:xfrm rot="5400000" flipV="1">
            <a:off x="5851010" y="-10649"/>
            <a:ext cx="6326154" cy="634745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Freeform: Shape 10">
            <a:extLst>
              <a:ext uri="{FF2B5EF4-FFF2-40B4-BE49-F238E27FC236}">
                <a16:creationId xmlns:a16="http://schemas.microsoft.com/office/drawing/2014/main" id="{A7DC1D12-670F-4235-8791-FA8C2B330871}"/>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Freeform: Shape 11">
            <a:extLst>
              <a:ext uri="{FF2B5EF4-FFF2-40B4-BE49-F238E27FC236}">
                <a16:creationId xmlns:a16="http://schemas.microsoft.com/office/drawing/2014/main" id="{859569CF-FDAC-47C4-A0F5-296F7117C398}"/>
              </a:ext>
            </a:extLst>
          </p:cNvPr>
          <p:cNvSpPr/>
          <p:nvPr userDrawn="1"/>
        </p:nvSpPr>
        <p:spPr>
          <a:xfrm rot="2700000">
            <a:off x="9668984" y="1404392"/>
            <a:ext cx="4406148" cy="5299239"/>
          </a:xfrm>
          <a:custGeom>
            <a:avLst/>
            <a:gdLst>
              <a:gd name="connsiteX0" fmla="*/ 0 w 4406148"/>
              <a:gd name="connsiteY0" fmla="*/ 0 h 5299239"/>
              <a:gd name="connsiteX1" fmla="*/ 4406148 w 4406148"/>
              <a:gd name="connsiteY1" fmla="*/ 4406147 h 5299239"/>
              <a:gd name="connsiteX2" fmla="*/ 3513056 w 4406148"/>
              <a:gd name="connsiteY2" fmla="*/ 5299239 h 5299239"/>
              <a:gd name="connsiteX3" fmla="*/ 1 w 4406148"/>
              <a:gd name="connsiteY3" fmla="*/ 5299239 h 5299239"/>
            </a:gdLst>
            <a:ahLst/>
            <a:cxnLst>
              <a:cxn ang="0">
                <a:pos x="connsiteX0" y="connsiteY0"/>
              </a:cxn>
              <a:cxn ang="0">
                <a:pos x="connsiteX1" y="connsiteY1"/>
              </a:cxn>
              <a:cxn ang="0">
                <a:pos x="connsiteX2" y="connsiteY2"/>
              </a:cxn>
              <a:cxn ang="0">
                <a:pos x="connsiteX3" y="connsiteY3"/>
              </a:cxn>
            </a:cxnLst>
            <a:rect l="l" t="t" r="r" b="b"/>
            <a:pathLst>
              <a:path w="4406148" h="5299239">
                <a:moveTo>
                  <a:pt x="0" y="0"/>
                </a:moveTo>
                <a:lnTo>
                  <a:pt x="4406148" y="4406147"/>
                </a:lnTo>
                <a:lnTo>
                  <a:pt x="3513056" y="5299239"/>
                </a:lnTo>
                <a:lnTo>
                  <a:pt x="1" y="5299239"/>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3" name="Freeform: Shape 12">
            <a:extLst>
              <a:ext uri="{FF2B5EF4-FFF2-40B4-BE49-F238E27FC236}">
                <a16:creationId xmlns:a16="http://schemas.microsoft.com/office/drawing/2014/main" id="{D68D0C72-2B2C-4C85-A091-157853C71784}"/>
              </a:ext>
            </a:extLst>
          </p:cNvPr>
          <p:cNvSpPr/>
          <p:nvPr userDrawn="1"/>
        </p:nvSpPr>
        <p:spPr>
          <a:xfrm rot="8100000" flipH="1">
            <a:off x="9583575" y="1088097"/>
            <a:ext cx="5072180" cy="4843502"/>
          </a:xfrm>
          <a:custGeom>
            <a:avLst/>
            <a:gdLst>
              <a:gd name="connsiteX0" fmla="*/ 5072180 w 5072180"/>
              <a:gd name="connsiteY0" fmla="*/ 4843501 h 4843502"/>
              <a:gd name="connsiteX1" fmla="*/ 228679 w 5072180"/>
              <a:gd name="connsiteY1" fmla="*/ 0 h 4843502"/>
              <a:gd name="connsiteX2" fmla="*/ 1 w 5072180"/>
              <a:gd name="connsiteY2" fmla="*/ 228678 h 4843502"/>
              <a:gd name="connsiteX3" fmla="*/ 0 w 5072180"/>
              <a:gd name="connsiteY3" fmla="*/ 4843502 h 4843502"/>
            </a:gdLst>
            <a:ahLst/>
            <a:cxnLst>
              <a:cxn ang="0">
                <a:pos x="connsiteX0" y="connsiteY0"/>
              </a:cxn>
              <a:cxn ang="0">
                <a:pos x="connsiteX1" y="connsiteY1"/>
              </a:cxn>
              <a:cxn ang="0">
                <a:pos x="connsiteX2" y="connsiteY2"/>
              </a:cxn>
              <a:cxn ang="0">
                <a:pos x="connsiteX3" y="connsiteY3"/>
              </a:cxn>
            </a:cxnLst>
            <a:rect l="l" t="t" r="r" b="b"/>
            <a:pathLst>
              <a:path w="5072180" h="4843502">
                <a:moveTo>
                  <a:pt x="5072180" y="4843501"/>
                </a:moveTo>
                <a:lnTo>
                  <a:pt x="228679" y="0"/>
                </a:lnTo>
                <a:lnTo>
                  <a:pt x="1" y="228678"/>
                </a:lnTo>
                <a:lnTo>
                  <a:pt x="0" y="4843502"/>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4" name="Freeform: Shape 13">
            <a:extLst>
              <a:ext uri="{FF2B5EF4-FFF2-40B4-BE49-F238E27FC236}">
                <a16:creationId xmlns:a16="http://schemas.microsoft.com/office/drawing/2014/main" id="{8E25334A-5FE3-4DDA-8D32-4796CCFCAA74}"/>
              </a:ext>
            </a:extLst>
          </p:cNvPr>
          <p:cNvSpPr/>
          <p:nvPr userDrawn="1"/>
        </p:nvSpPr>
        <p:spPr>
          <a:xfrm rot="2700000">
            <a:off x="11438585" y="5665752"/>
            <a:ext cx="877778" cy="1755556"/>
          </a:xfrm>
          <a:custGeom>
            <a:avLst/>
            <a:gdLst>
              <a:gd name="connsiteX0" fmla="*/ 0 w 877778"/>
              <a:gd name="connsiteY0" fmla="*/ 0 h 1755556"/>
              <a:gd name="connsiteX1" fmla="*/ 877778 w 877778"/>
              <a:gd name="connsiteY1" fmla="*/ 877778 h 1755556"/>
              <a:gd name="connsiteX2" fmla="*/ 0 w 877778"/>
              <a:gd name="connsiteY2" fmla="*/ 1755556 h 1755556"/>
            </a:gdLst>
            <a:ahLst/>
            <a:cxnLst>
              <a:cxn ang="0">
                <a:pos x="connsiteX0" y="connsiteY0"/>
              </a:cxn>
              <a:cxn ang="0">
                <a:pos x="connsiteX1" y="connsiteY1"/>
              </a:cxn>
              <a:cxn ang="0">
                <a:pos x="connsiteX2" y="connsiteY2"/>
              </a:cxn>
            </a:cxnLst>
            <a:rect l="l" t="t" r="r" b="b"/>
            <a:pathLst>
              <a:path w="877778" h="1755556">
                <a:moveTo>
                  <a:pt x="0" y="0"/>
                </a:moveTo>
                <a:lnTo>
                  <a:pt x="877778" y="877778"/>
                </a:lnTo>
                <a:lnTo>
                  <a:pt x="0" y="1755556"/>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5" name="Freeform: Shape 14">
            <a:extLst>
              <a:ext uri="{FF2B5EF4-FFF2-40B4-BE49-F238E27FC236}">
                <a16:creationId xmlns:a16="http://schemas.microsoft.com/office/drawing/2014/main" id="{18818DF1-D7FD-4C0F-875D-7A07E8F75C06}"/>
              </a:ext>
            </a:extLst>
          </p:cNvPr>
          <p:cNvSpPr/>
          <p:nvPr userDrawn="1"/>
        </p:nvSpPr>
        <p:spPr>
          <a:xfrm rot="8100000" flipH="1">
            <a:off x="10582265" y="5841410"/>
            <a:ext cx="2372348" cy="1186174"/>
          </a:xfrm>
          <a:custGeom>
            <a:avLst/>
            <a:gdLst>
              <a:gd name="connsiteX0" fmla="*/ 2372348 w 2372348"/>
              <a:gd name="connsiteY0" fmla="*/ 1186174 h 1186174"/>
              <a:gd name="connsiteX1" fmla="*/ 1186174 w 2372348"/>
              <a:gd name="connsiteY1" fmla="*/ 0 h 1186174"/>
              <a:gd name="connsiteX2" fmla="*/ 0 w 2372348"/>
              <a:gd name="connsiteY2" fmla="*/ 1186174 h 1186174"/>
            </a:gdLst>
            <a:ahLst/>
            <a:cxnLst>
              <a:cxn ang="0">
                <a:pos x="connsiteX0" y="connsiteY0"/>
              </a:cxn>
              <a:cxn ang="0">
                <a:pos x="connsiteX1" y="connsiteY1"/>
              </a:cxn>
              <a:cxn ang="0">
                <a:pos x="connsiteX2" y="connsiteY2"/>
              </a:cxn>
            </a:cxnLst>
            <a:rect l="l" t="t" r="r" b="b"/>
            <a:pathLst>
              <a:path w="2372348" h="1186174">
                <a:moveTo>
                  <a:pt x="2372348" y="1186174"/>
                </a:moveTo>
                <a:lnTo>
                  <a:pt x="1186174" y="0"/>
                </a:lnTo>
                <a:lnTo>
                  <a:pt x="0" y="1186174"/>
                </a:lnTo>
                <a:close/>
              </a:path>
            </a:pathLst>
          </a:custGeom>
          <a:pattFill prst="wdUp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grpSp>
        <p:nvGrpSpPr>
          <p:cNvPr id="16" name="Group 15">
            <a:extLst>
              <a:ext uri="{FF2B5EF4-FFF2-40B4-BE49-F238E27FC236}">
                <a16:creationId xmlns:a16="http://schemas.microsoft.com/office/drawing/2014/main" id="{8F9BB384-9E14-4CEA-82C1-21837229D3EF}"/>
              </a:ext>
            </a:extLst>
          </p:cNvPr>
          <p:cNvGrpSpPr/>
          <p:nvPr userDrawn="1"/>
        </p:nvGrpSpPr>
        <p:grpSpPr>
          <a:xfrm rot="16200000">
            <a:off x="431651" y="-917359"/>
            <a:ext cx="1532001" cy="1826463"/>
            <a:chOff x="10800164" y="7142066"/>
            <a:chExt cx="2775293" cy="3308724"/>
          </a:xfrm>
        </p:grpSpPr>
        <p:sp>
          <p:nvSpPr>
            <p:cNvPr id="17" name="Freeform: Shape 16">
              <a:extLst>
                <a:ext uri="{FF2B5EF4-FFF2-40B4-BE49-F238E27FC236}">
                  <a16:creationId xmlns:a16="http://schemas.microsoft.com/office/drawing/2014/main" id="{0862A81A-959D-4EAB-90ED-DB20759BB397}"/>
                </a:ext>
              </a:extLst>
            </p:cNvPr>
            <p:cNvSpPr/>
            <p:nvPr/>
          </p:nvSpPr>
          <p:spPr>
            <a:xfrm rot="2700000">
              <a:off x="10800164" y="7675497"/>
              <a:ext cx="2775293" cy="277529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Freeform: Shape 17">
              <a:extLst>
                <a:ext uri="{FF2B5EF4-FFF2-40B4-BE49-F238E27FC236}">
                  <a16:creationId xmlns:a16="http://schemas.microsoft.com/office/drawing/2014/main" id="{AAB9E28C-9422-42BD-AECE-29B44B5D63E2}"/>
                </a:ext>
              </a:extLst>
            </p:cNvPr>
            <p:cNvSpPr/>
            <p:nvPr/>
          </p:nvSpPr>
          <p:spPr>
            <a:xfrm rot="8100000" flipH="1">
              <a:off x="10811837" y="7142066"/>
              <a:ext cx="2751954" cy="2751955"/>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19" name="Group 18">
            <a:extLst>
              <a:ext uri="{FF2B5EF4-FFF2-40B4-BE49-F238E27FC236}">
                <a16:creationId xmlns:a16="http://schemas.microsoft.com/office/drawing/2014/main" id="{2772239B-C46D-4458-BB4B-DDB12FAB0172}"/>
              </a:ext>
            </a:extLst>
          </p:cNvPr>
          <p:cNvGrpSpPr/>
          <p:nvPr userDrawn="1"/>
        </p:nvGrpSpPr>
        <p:grpSpPr>
          <a:xfrm rot="16200000">
            <a:off x="1992859" y="-497210"/>
            <a:ext cx="818398" cy="986162"/>
            <a:chOff x="10945855" y="7317026"/>
            <a:chExt cx="2483924" cy="2993104"/>
          </a:xfrm>
        </p:grpSpPr>
        <p:sp>
          <p:nvSpPr>
            <p:cNvPr id="20" name="Freeform: Shape 19">
              <a:extLst>
                <a:ext uri="{FF2B5EF4-FFF2-40B4-BE49-F238E27FC236}">
                  <a16:creationId xmlns:a16="http://schemas.microsoft.com/office/drawing/2014/main" id="{3C8A2A1A-1FB9-4CA1-B74E-B293187E51AA}"/>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1" name="Freeform: Shape 20">
              <a:extLst>
                <a:ext uri="{FF2B5EF4-FFF2-40B4-BE49-F238E27FC236}">
                  <a16:creationId xmlns:a16="http://schemas.microsoft.com/office/drawing/2014/main" id="{DF2B18BA-6B43-40FA-A23B-D894D6AB468B}"/>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 name="Text Placeholder 2">
            <a:extLst>
              <a:ext uri="{FF2B5EF4-FFF2-40B4-BE49-F238E27FC236}">
                <a16:creationId xmlns:a16="http://schemas.microsoft.com/office/drawing/2014/main" id="{5E194264-A3F5-42E2-9A63-DCCED0457E1B}"/>
              </a:ext>
            </a:extLst>
          </p:cNvPr>
          <p:cNvSpPr>
            <a:spLocks noGrp="1"/>
          </p:cNvSpPr>
          <p:nvPr>
            <p:ph type="body" idx="1"/>
          </p:nvPr>
        </p:nvSpPr>
        <p:spPr>
          <a:xfrm>
            <a:off x="831850" y="4754880"/>
            <a:ext cx="6803136" cy="365760"/>
          </a:xfrm>
        </p:spPr>
        <p:txBody>
          <a:bodyPr vert="horz" lIns="91440" tIns="45720" rIns="91440" bIns="45720" rtlCol="0">
            <a:normAutofit/>
          </a:bodyPr>
          <a:lstStyle>
            <a:lvl1pPr marL="0" indent="0">
              <a:buNone/>
              <a:defRPr lang="en-US" sz="1600" spc="300">
                <a:solidFill>
                  <a:schemeClr val="accent1">
                    <a:lumMod val="20000"/>
                    <a:lumOff val="80000"/>
                  </a:schemeClr>
                </a:solidFill>
                <a:latin typeface="+mn-lt"/>
                <a:cs typeface="Arial" panose="020B0604020202020204" pitchFamily="34" charset="0"/>
              </a:defRPr>
            </a:lvl1pPr>
          </a:lstStyle>
          <a:p>
            <a:pPr marL="228600" lvl="0" indent="-228600"/>
            <a:r>
              <a:rPr lang="en-US" noProof="0"/>
              <a:t>Click to edit Master text styles</a:t>
            </a:r>
          </a:p>
        </p:txBody>
      </p:sp>
      <p:sp>
        <p:nvSpPr>
          <p:cNvPr id="22" name="Slide Number Placeholder 4">
            <a:extLst>
              <a:ext uri="{FF2B5EF4-FFF2-40B4-BE49-F238E27FC236}">
                <a16:creationId xmlns:a16="http://schemas.microsoft.com/office/drawing/2014/main" id="{0F332671-6296-47C8-BF26-B2D962F5D03D}"/>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3" name="Title 1">
            <a:extLst>
              <a:ext uri="{FF2B5EF4-FFF2-40B4-BE49-F238E27FC236}">
                <a16:creationId xmlns:a16="http://schemas.microsoft.com/office/drawing/2014/main" id="{7772A652-7229-2B42-B87B-298C31D6F0CB}"/>
              </a:ext>
            </a:extLst>
          </p:cNvPr>
          <p:cNvSpPr>
            <a:spLocks noGrp="1"/>
          </p:cNvSpPr>
          <p:nvPr>
            <p:ph type="title" hasCustomPrompt="1"/>
          </p:nvPr>
        </p:nvSpPr>
        <p:spPr>
          <a:xfrm>
            <a:off x="832104" y="3886200"/>
            <a:ext cx="7781544" cy="859055"/>
          </a:xfrm>
        </p:spPr>
        <p:txBody>
          <a:bodyPr vert="horz" lIns="91440" tIns="45720" rIns="91440" bIns="45720" rtlCol="0" anchor="b">
            <a:normAutofit/>
          </a:bodyPr>
          <a:lstStyle>
            <a:lvl1pPr>
              <a:defRPr lang="en-GB" sz="5400" b="1" dirty="0">
                <a:solidFill>
                  <a:schemeClr val="bg1"/>
                </a:solidFill>
                <a:latin typeface="+mj-lt"/>
              </a:defRPr>
            </a:lvl1pPr>
          </a:lstStyle>
          <a:p>
            <a:pPr lvl="0"/>
            <a:r>
              <a:rPr lang="en-US" noProof="0"/>
              <a:t>Section Title 01</a:t>
            </a:r>
          </a:p>
        </p:txBody>
      </p:sp>
    </p:spTree>
    <p:extLst>
      <p:ext uri="{BB962C8B-B14F-4D97-AF65-F5344CB8AC3E}">
        <p14:creationId xmlns:p14="http://schemas.microsoft.com/office/powerpoint/2010/main" val="16751974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lt Section Header">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CDBB6E5-B91E-4946-9390-E8693855103A}"/>
              </a:ext>
            </a:extLst>
          </p:cNvPr>
          <p:cNvSpPr/>
          <p:nvPr userDrawn="1"/>
        </p:nvSpPr>
        <p:spPr>
          <a:xfrm>
            <a:off x="0" y="0"/>
            <a:ext cx="12192000"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4" name="Freeform: Shape 33">
            <a:extLst>
              <a:ext uri="{FF2B5EF4-FFF2-40B4-BE49-F238E27FC236}">
                <a16:creationId xmlns:a16="http://schemas.microsoft.com/office/drawing/2014/main" id="{0C3CC1C9-1FA0-4FE4-8984-4A8B3728D674}"/>
              </a:ext>
            </a:extLst>
          </p:cNvPr>
          <p:cNvSpPr/>
          <p:nvPr userDrawn="1"/>
        </p:nvSpPr>
        <p:spPr>
          <a:xfrm rot="16200000" flipV="1">
            <a:off x="2855762" y="-2473495"/>
            <a:ext cx="6862743" cy="11809733"/>
          </a:xfrm>
          <a:custGeom>
            <a:avLst/>
            <a:gdLst>
              <a:gd name="connsiteX0" fmla="*/ 6862743 w 6862743"/>
              <a:gd name="connsiteY0" fmla="*/ 11809733 h 11809733"/>
              <a:gd name="connsiteX1" fmla="*/ 6862743 w 6862743"/>
              <a:gd name="connsiteY1" fmla="*/ 7708334 h 11809733"/>
              <a:gd name="connsiteX2" fmla="*/ 4147292 w 6862743"/>
              <a:gd name="connsiteY2" fmla="*/ 7708334 h 11809733"/>
              <a:gd name="connsiteX3" fmla="*/ 4147292 w 6862743"/>
              <a:gd name="connsiteY3" fmla="*/ 7708332 h 11809733"/>
              <a:gd name="connsiteX4" fmla="*/ 6862743 w 6862743"/>
              <a:gd name="connsiteY4" fmla="*/ 7708332 h 11809733"/>
              <a:gd name="connsiteX5" fmla="*/ 4147291 w 6862743"/>
              <a:gd name="connsiteY5" fmla="*/ 4987262 h 11809733"/>
              <a:gd name="connsiteX6" fmla="*/ 4147291 w 6862743"/>
              <a:gd name="connsiteY6" fmla="*/ 3835308 h 11809733"/>
              <a:gd name="connsiteX7" fmla="*/ 307017 w 6862743"/>
              <a:gd name="connsiteY7" fmla="*/ 0 h 11809733"/>
              <a:gd name="connsiteX8" fmla="*/ 0 w 6862743"/>
              <a:gd name="connsiteY8" fmla="*/ 0 h 11809733"/>
              <a:gd name="connsiteX9" fmla="*/ 0 w 6862743"/>
              <a:gd name="connsiteY9" fmla="*/ 11809733 h 1180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3" h="11809733">
                <a:moveTo>
                  <a:pt x="6862743" y="11809733"/>
                </a:moveTo>
                <a:lnTo>
                  <a:pt x="6862743" y="7708334"/>
                </a:lnTo>
                <a:lnTo>
                  <a:pt x="4147292" y="7708334"/>
                </a:lnTo>
                <a:lnTo>
                  <a:pt x="4147292" y="7708332"/>
                </a:lnTo>
                <a:lnTo>
                  <a:pt x="6862743" y="7708332"/>
                </a:lnTo>
                <a:lnTo>
                  <a:pt x="4147291" y="4987262"/>
                </a:lnTo>
                <a:lnTo>
                  <a:pt x="4147291" y="3835308"/>
                </a:lnTo>
                <a:lnTo>
                  <a:pt x="307017" y="0"/>
                </a:lnTo>
                <a:lnTo>
                  <a:pt x="0" y="0"/>
                </a:lnTo>
                <a:lnTo>
                  <a:pt x="0" y="1180973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4" name="Freeform: Shape 23">
            <a:extLst>
              <a:ext uri="{FF2B5EF4-FFF2-40B4-BE49-F238E27FC236}">
                <a16:creationId xmlns:a16="http://schemas.microsoft.com/office/drawing/2014/main" id="{8E049265-431E-48DE-B7F7-4959930171DC}"/>
              </a:ext>
            </a:extLst>
          </p:cNvPr>
          <p:cNvSpPr/>
          <p:nvPr userDrawn="1"/>
        </p:nvSpPr>
        <p:spPr>
          <a:xfrm rot="16200000" flipV="1">
            <a:off x="2626806" y="-2626805"/>
            <a:ext cx="6862743" cy="12116353"/>
          </a:xfrm>
          <a:custGeom>
            <a:avLst/>
            <a:gdLst>
              <a:gd name="connsiteX0" fmla="*/ 6853871 w 6853871"/>
              <a:gd name="connsiteY0" fmla="*/ 12116353 h 12116353"/>
              <a:gd name="connsiteX1" fmla="*/ 6853871 w 6853871"/>
              <a:gd name="connsiteY1" fmla="*/ 8014954 h 12116353"/>
              <a:gd name="connsiteX2" fmla="*/ 4141930 w 6853871"/>
              <a:gd name="connsiteY2" fmla="*/ 8014954 h 12116353"/>
              <a:gd name="connsiteX3" fmla="*/ 4141930 w 6853871"/>
              <a:gd name="connsiteY3" fmla="*/ 8014952 h 12116353"/>
              <a:gd name="connsiteX4" fmla="*/ 6853871 w 6853871"/>
              <a:gd name="connsiteY4" fmla="*/ 8014952 h 12116353"/>
              <a:gd name="connsiteX5" fmla="*/ 4141930 w 6853871"/>
              <a:gd name="connsiteY5" fmla="*/ 5293882 h 12116353"/>
              <a:gd name="connsiteX6" fmla="*/ 4141930 w 6853871"/>
              <a:gd name="connsiteY6" fmla="*/ 4141928 h 12116353"/>
              <a:gd name="connsiteX7" fmla="*/ 0 w 6853871"/>
              <a:gd name="connsiteY7" fmla="*/ 0 h 12116353"/>
              <a:gd name="connsiteX8" fmla="*/ 0 w 6853871"/>
              <a:gd name="connsiteY8" fmla="*/ 12116353 h 1211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3871" h="12116353">
                <a:moveTo>
                  <a:pt x="6853871" y="12116353"/>
                </a:moveTo>
                <a:lnTo>
                  <a:pt x="6853871" y="8014954"/>
                </a:lnTo>
                <a:lnTo>
                  <a:pt x="4141930" y="8014954"/>
                </a:lnTo>
                <a:lnTo>
                  <a:pt x="4141930" y="8014952"/>
                </a:lnTo>
                <a:lnTo>
                  <a:pt x="6853871" y="8014952"/>
                </a:lnTo>
                <a:lnTo>
                  <a:pt x="4141930" y="5293882"/>
                </a:lnTo>
                <a:lnTo>
                  <a:pt x="4141930" y="4141928"/>
                </a:lnTo>
                <a:lnTo>
                  <a:pt x="0" y="0"/>
                </a:lnTo>
                <a:lnTo>
                  <a:pt x="0" y="12116353"/>
                </a:lnTo>
                <a:close/>
              </a:path>
            </a:pathLst>
          </a:custGeom>
          <a:pattFill prst="wdUpDiag">
            <a:fgClr>
              <a:schemeClr val="accent2"/>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5" name="Freeform: Shape 24">
            <a:extLst>
              <a:ext uri="{FF2B5EF4-FFF2-40B4-BE49-F238E27FC236}">
                <a16:creationId xmlns:a16="http://schemas.microsoft.com/office/drawing/2014/main" id="{173E5F2D-1F8E-4DCC-857F-932C6C6539BB}"/>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26" name="Group 25">
            <a:extLst>
              <a:ext uri="{FF2B5EF4-FFF2-40B4-BE49-F238E27FC236}">
                <a16:creationId xmlns:a16="http://schemas.microsoft.com/office/drawing/2014/main" id="{E9318B2B-E019-4078-9EF0-C9D6281AE31B}"/>
              </a:ext>
            </a:extLst>
          </p:cNvPr>
          <p:cNvGrpSpPr/>
          <p:nvPr userDrawn="1"/>
        </p:nvGrpSpPr>
        <p:grpSpPr>
          <a:xfrm>
            <a:off x="9776075" y="2057401"/>
            <a:ext cx="4413559" cy="3934444"/>
            <a:chOff x="9222437" y="1088097"/>
            <a:chExt cx="5433318" cy="4843502"/>
          </a:xfrm>
        </p:grpSpPr>
        <p:sp>
          <p:nvSpPr>
            <p:cNvPr id="27" name="Freeform: Shape 26">
              <a:extLst>
                <a:ext uri="{FF2B5EF4-FFF2-40B4-BE49-F238E27FC236}">
                  <a16:creationId xmlns:a16="http://schemas.microsoft.com/office/drawing/2014/main" id="{D3E625C0-9656-421F-861F-67C8F93362ED}"/>
                </a:ext>
              </a:extLst>
            </p:cNvPr>
            <p:cNvSpPr/>
            <p:nvPr/>
          </p:nvSpPr>
          <p:spPr>
            <a:xfrm rot="2700000">
              <a:off x="9668983" y="1078460"/>
              <a:ext cx="4406148" cy="5299239"/>
            </a:xfrm>
            <a:custGeom>
              <a:avLst/>
              <a:gdLst>
                <a:gd name="connsiteX0" fmla="*/ 0 w 4406148"/>
                <a:gd name="connsiteY0" fmla="*/ 0 h 5299239"/>
                <a:gd name="connsiteX1" fmla="*/ 4406148 w 4406148"/>
                <a:gd name="connsiteY1" fmla="*/ 4406147 h 5299239"/>
                <a:gd name="connsiteX2" fmla="*/ 3513056 w 4406148"/>
                <a:gd name="connsiteY2" fmla="*/ 5299239 h 5299239"/>
                <a:gd name="connsiteX3" fmla="*/ 1 w 4406148"/>
                <a:gd name="connsiteY3" fmla="*/ 5299239 h 5299239"/>
              </a:gdLst>
              <a:ahLst/>
              <a:cxnLst>
                <a:cxn ang="0">
                  <a:pos x="connsiteX0" y="connsiteY0"/>
                </a:cxn>
                <a:cxn ang="0">
                  <a:pos x="connsiteX1" y="connsiteY1"/>
                </a:cxn>
                <a:cxn ang="0">
                  <a:pos x="connsiteX2" y="connsiteY2"/>
                </a:cxn>
                <a:cxn ang="0">
                  <a:pos x="connsiteX3" y="connsiteY3"/>
                </a:cxn>
              </a:cxnLst>
              <a:rect l="l" t="t" r="r" b="b"/>
              <a:pathLst>
                <a:path w="4406148" h="5299239">
                  <a:moveTo>
                    <a:pt x="0" y="0"/>
                  </a:moveTo>
                  <a:lnTo>
                    <a:pt x="4406148" y="4406147"/>
                  </a:lnTo>
                  <a:lnTo>
                    <a:pt x="3513056" y="5299239"/>
                  </a:lnTo>
                  <a:lnTo>
                    <a:pt x="1" y="5299239"/>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8" name="Freeform: Shape 27">
              <a:extLst>
                <a:ext uri="{FF2B5EF4-FFF2-40B4-BE49-F238E27FC236}">
                  <a16:creationId xmlns:a16="http://schemas.microsoft.com/office/drawing/2014/main" id="{49F8E490-C6E3-4D00-866F-CD85DD88996E}"/>
                </a:ext>
              </a:extLst>
            </p:cNvPr>
            <p:cNvSpPr/>
            <p:nvPr/>
          </p:nvSpPr>
          <p:spPr>
            <a:xfrm rot="8100000" flipH="1">
              <a:off x="9583575" y="1088097"/>
              <a:ext cx="5072180" cy="4843502"/>
            </a:xfrm>
            <a:custGeom>
              <a:avLst/>
              <a:gdLst>
                <a:gd name="connsiteX0" fmla="*/ 5072180 w 5072180"/>
                <a:gd name="connsiteY0" fmla="*/ 4843501 h 4843502"/>
                <a:gd name="connsiteX1" fmla="*/ 228679 w 5072180"/>
                <a:gd name="connsiteY1" fmla="*/ 0 h 4843502"/>
                <a:gd name="connsiteX2" fmla="*/ 1 w 5072180"/>
                <a:gd name="connsiteY2" fmla="*/ 228678 h 4843502"/>
                <a:gd name="connsiteX3" fmla="*/ 0 w 5072180"/>
                <a:gd name="connsiteY3" fmla="*/ 4843502 h 4843502"/>
              </a:gdLst>
              <a:ahLst/>
              <a:cxnLst>
                <a:cxn ang="0">
                  <a:pos x="connsiteX0" y="connsiteY0"/>
                </a:cxn>
                <a:cxn ang="0">
                  <a:pos x="connsiteX1" y="connsiteY1"/>
                </a:cxn>
                <a:cxn ang="0">
                  <a:pos x="connsiteX2" y="connsiteY2"/>
                </a:cxn>
                <a:cxn ang="0">
                  <a:pos x="connsiteX3" y="connsiteY3"/>
                </a:cxn>
              </a:cxnLst>
              <a:rect l="l" t="t" r="r" b="b"/>
              <a:pathLst>
                <a:path w="5072180" h="4843502">
                  <a:moveTo>
                    <a:pt x="5072180" y="4843501"/>
                  </a:moveTo>
                  <a:lnTo>
                    <a:pt x="228679" y="0"/>
                  </a:lnTo>
                  <a:lnTo>
                    <a:pt x="1" y="228678"/>
                  </a:lnTo>
                  <a:lnTo>
                    <a:pt x="0" y="4843502"/>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grpSp>
      <p:sp>
        <p:nvSpPr>
          <p:cNvPr id="29" name="Freeform: Shape 28">
            <a:extLst>
              <a:ext uri="{FF2B5EF4-FFF2-40B4-BE49-F238E27FC236}">
                <a16:creationId xmlns:a16="http://schemas.microsoft.com/office/drawing/2014/main" id="{EE8F5B31-1523-46AE-9455-C33DFC1BDDE0}"/>
              </a:ext>
            </a:extLst>
          </p:cNvPr>
          <p:cNvSpPr/>
          <p:nvPr userDrawn="1"/>
        </p:nvSpPr>
        <p:spPr>
          <a:xfrm rot="2700000">
            <a:off x="11438585" y="5665752"/>
            <a:ext cx="877778" cy="1755556"/>
          </a:xfrm>
          <a:custGeom>
            <a:avLst/>
            <a:gdLst>
              <a:gd name="connsiteX0" fmla="*/ 0 w 877778"/>
              <a:gd name="connsiteY0" fmla="*/ 0 h 1755556"/>
              <a:gd name="connsiteX1" fmla="*/ 877778 w 877778"/>
              <a:gd name="connsiteY1" fmla="*/ 877778 h 1755556"/>
              <a:gd name="connsiteX2" fmla="*/ 0 w 877778"/>
              <a:gd name="connsiteY2" fmla="*/ 1755556 h 1755556"/>
            </a:gdLst>
            <a:ahLst/>
            <a:cxnLst>
              <a:cxn ang="0">
                <a:pos x="connsiteX0" y="connsiteY0"/>
              </a:cxn>
              <a:cxn ang="0">
                <a:pos x="connsiteX1" y="connsiteY1"/>
              </a:cxn>
              <a:cxn ang="0">
                <a:pos x="connsiteX2" y="connsiteY2"/>
              </a:cxn>
            </a:cxnLst>
            <a:rect l="l" t="t" r="r" b="b"/>
            <a:pathLst>
              <a:path w="877778" h="1755556">
                <a:moveTo>
                  <a:pt x="0" y="0"/>
                </a:moveTo>
                <a:lnTo>
                  <a:pt x="877778" y="877778"/>
                </a:lnTo>
                <a:lnTo>
                  <a:pt x="0" y="1755556"/>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30" name="Freeform: Shape 29">
            <a:extLst>
              <a:ext uri="{FF2B5EF4-FFF2-40B4-BE49-F238E27FC236}">
                <a16:creationId xmlns:a16="http://schemas.microsoft.com/office/drawing/2014/main" id="{5D17048F-C2E1-4775-BC32-50BD6219F89D}"/>
              </a:ext>
            </a:extLst>
          </p:cNvPr>
          <p:cNvSpPr/>
          <p:nvPr userDrawn="1"/>
        </p:nvSpPr>
        <p:spPr>
          <a:xfrm rot="8100000" flipH="1">
            <a:off x="10582265" y="5841410"/>
            <a:ext cx="2372348" cy="1186174"/>
          </a:xfrm>
          <a:custGeom>
            <a:avLst/>
            <a:gdLst>
              <a:gd name="connsiteX0" fmla="*/ 2372348 w 2372348"/>
              <a:gd name="connsiteY0" fmla="*/ 1186174 h 1186174"/>
              <a:gd name="connsiteX1" fmla="*/ 1186174 w 2372348"/>
              <a:gd name="connsiteY1" fmla="*/ 0 h 1186174"/>
              <a:gd name="connsiteX2" fmla="*/ 0 w 2372348"/>
              <a:gd name="connsiteY2" fmla="*/ 1186174 h 1186174"/>
            </a:gdLst>
            <a:ahLst/>
            <a:cxnLst>
              <a:cxn ang="0">
                <a:pos x="connsiteX0" y="connsiteY0"/>
              </a:cxn>
              <a:cxn ang="0">
                <a:pos x="connsiteX1" y="connsiteY1"/>
              </a:cxn>
              <a:cxn ang="0">
                <a:pos x="connsiteX2" y="connsiteY2"/>
              </a:cxn>
            </a:cxnLst>
            <a:rect l="l" t="t" r="r" b="b"/>
            <a:pathLst>
              <a:path w="2372348" h="1186174">
                <a:moveTo>
                  <a:pt x="2372348" y="1186174"/>
                </a:moveTo>
                <a:lnTo>
                  <a:pt x="1186174" y="0"/>
                </a:lnTo>
                <a:lnTo>
                  <a:pt x="0" y="1186174"/>
                </a:lnTo>
                <a:close/>
              </a:path>
            </a:pathLst>
          </a:custGeom>
          <a:pattFill prst="wdUp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grpSp>
        <p:nvGrpSpPr>
          <p:cNvPr id="31" name="Group 30">
            <a:extLst>
              <a:ext uri="{FF2B5EF4-FFF2-40B4-BE49-F238E27FC236}">
                <a16:creationId xmlns:a16="http://schemas.microsoft.com/office/drawing/2014/main" id="{EAB002AA-4848-49C8-A834-036F860C79A3}"/>
              </a:ext>
            </a:extLst>
          </p:cNvPr>
          <p:cNvGrpSpPr/>
          <p:nvPr userDrawn="1"/>
        </p:nvGrpSpPr>
        <p:grpSpPr>
          <a:xfrm rot="16200000" flipH="1">
            <a:off x="9913705" y="6257994"/>
            <a:ext cx="1052473" cy="1209445"/>
            <a:chOff x="10800165" y="7142066"/>
            <a:chExt cx="2775293" cy="3189215"/>
          </a:xfrm>
        </p:grpSpPr>
        <p:sp>
          <p:nvSpPr>
            <p:cNvPr id="32" name="Freeform: Shape 31">
              <a:extLst>
                <a:ext uri="{FF2B5EF4-FFF2-40B4-BE49-F238E27FC236}">
                  <a16:creationId xmlns:a16="http://schemas.microsoft.com/office/drawing/2014/main" id="{14B187A8-7F8D-469D-A03B-4F835A5746DE}"/>
                </a:ext>
              </a:extLst>
            </p:cNvPr>
            <p:cNvSpPr/>
            <p:nvPr/>
          </p:nvSpPr>
          <p:spPr>
            <a:xfrm rot="2700000">
              <a:off x="10800166" y="7555988"/>
              <a:ext cx="2775292" cy="277529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3" name="Freeform: Shape 32">
              <a:extLst>
                <a:ext uri="{FF2B5EF4-FFF2-40B4-BE49-F238E27FC236}">
                  <a16:creationId xmlns:a16="http://schemas.microsoft.com/office/drawing/2014/main" id="{03D871D1-A11A-48FB-82A8-8D61AB5CB85C}"/>
                </a:ext>
              </a:extLst>
            </p:cNvPr>
            <p:cNvSpPr/>
            <p:nvPr/>
          </p:nvSpPr>
          <p:spPr>
            <a:xfrm rot="8100000" flipH="1">
              <a:off x="10811837" y="7142066"/>
              <a:ext cx="2751954" cy="2751955"/>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 name="Title 1">
            <a:extLst>
              <a:ext uri="{FF2B5EF4-FFF2-40B4-BE49-F238E27FC236}">
                <a16:creationId xmlns:a16="http://schemas.microsoft.com/office/drawing/2014/main" id="{42374B20-3E42-44AF-BEF1-8AB33067395C}"/>
              </a:ext>
            </a:extLst>
          </p:cNvPr>
          <p:cNvSpPr>
            <a:spLocks noGrp="1"/>
          </p:cNvSpPr>
          <p:nvPr>
            <p:ph type="title" hasCustomPrompt="1"/>
          </p:nvPr>
        </p:nvSpPr>
        <p:spPr>
          <a:xfrm>
            <a:off x="832104" y="3886200"/>
            <a:ext cx="7781544" cy="859055"/>
          </a:xfrm>
        </p:spPr>
        <p:txBody>
          <a:bodyPr vert="horz" lIns="91440" tIns="45720" rIns="91440" bIns="45720" rtlCol="0" anchor="b">
            <a:normAutofit/>
          </a:bodyPr>
          <a:lstStyle>
            <a:lvl1pPr>
              <a:defRPr lang="en-GB" sz="5400" b="1" dirty="0">
                <a:solidFill>
                  <a:schemeClr val="bg1"/>
                </a:solidFill>
                <a:latin typeface="+mj-lt"/>
              </a:defRPr>
            </a:lvl1pPr>
          </a:lstStyle>
          <a:p>
            <a:pPr lvl="0"/>
            <a:r>
              <a:rPr lang="en-US" noProof="0"/>
              <a:t>Section Title 01</a:t>
            </a:r>
          </a:p>
        </p:txBody>
      </p:sp>
      <p:sp>
        <p:nvSpPr>
          <p:cNvPr id="3" name="Text Placeholder 2">
            <a:extLst>
              <a:ext uri="{FF2B5EF4-FFF2-40B4-BE49-F238E27FC236}">
                <a16:creationId xmlns:a16="http://schemas.microsoft.com/office/drawing/2014/main" id="{5E194264-A3F5-42E2-9A63-DCCED0457E1B}"/>
              </a:ext>
            </a:extLst>
          </p:cNvPr>
          <p:cNvSpPr>
            <a:spLocks noGrp="1"/>
          </p:cNvSpPr>
          <p:nvPr>
            <p:ph type="body" idx="1"/>
          </p:nvPr>
        </p:nvSpPr>
        <p:spPr>
          <a:xfrm>
            <a:off x="831850" y="4754880"/>
            <a:ext cx="6803136" cy="365760"/>
          </a:xfrm>
        </p:spPr>
        <p:txBody>
          <a:bodyPr vert="horz" lIns="91440" tIns="45720" rIns="91440" bIns="45720" rtlCol="0">
            <a:normAutofit/>
          </a:bodyPr>
          <a:lstStyle>
            <a:lvl1pPr marL="0" indent="0">
              <a:buNone/>
              <a:defRPr lang="en-US" sz="1600" spc="300">
                <a:solidFill>
                  <a:schemeClr val="accent1">
                    <a:lumMod val="20000"/>
                    <a:lumOff val="80000"/>
                  </a:schemeClr>
                </a:solidFill>
                <a:latin typeface="+mn-lt"/>
                <a:cs typeface="Arial" panose="020B0604020202020204" pitchFamily="34" charset="0"/>
              </a:defRPr>
            </a:lvl1pPr>
          </a:lstStyle>
          <a:p>
            <a:pPr marL="228600" lvl="0" indent="-228600"/>
            <a:r>
              <a:rPr lang="en-US" noProof="0"/>
              <a:t>Click to edit Master text styles</a:t>
            </a:r>
          </a:p>
        </p:txBody>
      </p:sp>
      <p:sp>
        <p:nvSpPr>
          <p:cNvPr id="35" name="Slide Number Placeholder 4">
            <a:extLst>
              <a:ext uri="{FF2B5EF4-FFF2-40B4-BE49-F238E27FC236}">
                <a16:creationId xmlns:a16="http://schemas.microsoft.com/office/drawing/2014/main" id="{6F73F836-940E-4B65-A29C-D0869263C935}"/>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Tree>
    <p:extLst>
      <p:ext uri="{BB962C8B-B14F-4D97-AF65-F5344CB8AC3E}">
        <p14:creationId xmlns:p14="http://schemas.microsoft.com/office/powerpoint/2010/main" val="3511478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CDBB6E5-B91E-4946-9390-E8693855103A}"/>
              </a:ext>
            </a:extLst>
          </p:cNvPr>
          <p:cNvSpPr/>
          <p:nvPr userDrawn="1"/>
        </p:nvSpPr>
        <p:spPr>
          <a:xfrm>
            <a:off x="0" y="0"/>
            <a:ext cx="12192000"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4" name="Freeform: Shape 33">
            <a:extLst>
              <a:ext uri="{FF2B5EF4-FFF2-40B4-BE49-F238E27FC236}">
                <a16:creationId xmlns:a16="http://schemas.microsoft.com/office/drawing/2014/main" id="{0C3CC1C9-1FA0-4FE4-8984-4A8B3728D674}"/>
              </a:ext>
            </a:extLst>
          </p:cNvPr>
          <p:cNvSpPr/>
          <p:nvPr userDrawn="1"/>
        </p:nvSpPr>
        <p:spPr>
          <a:xfrm rot="16200000" flipV="1">
            <a:off x="2855762" y="-2473495"/>
            <a:ext cx="6862743" cy="11809733"/>
          </a:xfrm>
          <a:custGeom>
            <a:avLst/>
            <a:gdLst>
              <a:gd name="connsiteX0" fmla="*/ 6862743 w 6862743"/>
              <a:gd name="connsiteY0" fmla="*/ 11809733 h 11809733"/>
              <a:gd name="connsiteX1" fmla="*/ 6862743 w 6862743"/>
              <a:gd name="connsiteY1" fmla="*/ 7708334 h 11809733"/>
              <a:gd name="connsiteX2" fmla="*/ 4147292 w 6862743"/>
              <a:gd name="connsiteY2" fmla="*/ 7708334 h 11809733"/>
              <a:gd name="connsiteX3" fmla="*/ 4147292 w 6862743"/>
              <a:gd name="connsiteY3" fmla="*/ 7708332 h 11809733"/>
              <a:gd name="connsiteX4" fmla="*/ 6862743 w 6862743"/>
              <a:gd name="connsiteY4" fmla="*/ 7708332 h 11809733"/>
              <a:gd name="connsiteX5" fmla="*/ 4147291 w 6862743"/>
              <a:gd name="connsiteY5" fmla="*/ 4987262 h 11809733"/>
              <a:gd name="connsiteX6" fmla="*/ 4147291 w 6862743"/>
              <a:gd name="connsiteY6" fmla="*/ 3835308 h 11809733"/>
              <a:gd name="connsiteX7" fmla="*/ 307017 w 6862743"/>
              <a:gd name="connsiteY7" fmla="*/ 0 h 11809733"/>
              <a:gd name="connsiteX8" fmla="*/ 0 w 6862743"/>
              <a:gd name="connsiteY8" fmla="*/ 0 h 11809733"/>
              <a:gd name="connsiteX9" fmla="*/ 0 w 6862743"/>
              <a:gd name="connsiteY9" fmla="*/ 11809733 h 1180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3" h="11809733">
                <a:moveTo>
                  <a:pt x="6862743" y="11809733"/>
                </a:moveTo>
                <a:lnTo>
                  <a:pt x="6862743" y="7708334"/>
                </a:lnTo>
                <a:lnTo>
                  <a:pt x="4147292" y="7708334"/>
                </a:lnTo>
                <a:lnTo>
                  <a:pt x="4147292" y="7708332"/>
                </a:lnTo>
                <a:lnTo>
                  <a:pt x="6862743" y="7708332"/>
                </a:lnTo>
                <a:lnTo>
                  <a:pt x="4147291" y="4987262"/>
                </a:lnTo>
                <a:lnTo>
                  <a:pt x="4147291" y="3835308"/>
                </a:lnTo>
                <a:lnTo>
                  <a:pt x="307017" y="0"/>
                </a:lnTo>
                <a:lnTo>
                  <a:pt x="0" y="0"/>
                </a:lnTo>
                <a:lnTo>
                  <a:pt x="0" y="1180973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4" name="Freeform: Shape 23">
            <a:extLst>
              <a:ext uri="{FF2B5EF4-FFF2-40B4-BE49-F238E27FC236}">
                <a16:creationId xmlns:a16="http://schemas.microsoft.com/office/drawing/2014/main" id="{8E049265-431E-48DE-B7F7-4959930171DC}"/>
              </a:ext>
            </a:extLst>
          </p:cNvPr>
          <p:cNvSpPr/>
          <p:nvPr userDrawn="1"/>
        </p:nvSpPr>
        <p:spPr>
          <a:xfrm rot="16200000" flipV="1">
            <a:off x="2626806" y="-2626805"/>
            <a:ext cx="6862743" cy="12116353"/>
          </a:xfrm>
          <a:custGeom>
            <a:avLst/>
            <a:gdLst>
              <a:gd name="connsiteX0" fmla="*/ 6853871 w 6853871"/>
              <a:gd name="connsiteY0" fmla="*/ 12116353 h 12116353"/>
              <a:gd name="connsiteX1" fmla="*/ 6853871 w 6853871"/>
              <a:gd name="connsiteY1" fmla="*/ 8014954 h 12116353"/>
              <a:gd name="connsiteX2" fmla="*/ 4141930 w 6853871"/>
              <a:gd name="connsiteY2" fmla="*/ 8014954 h 12116353"/>
              <a:gd name="connsiteX3" fmla="*/ 4141930 w 6853871"/>
              <a:gd name="connsiteY3" fmla="*/ 8014952 h 12116353"/>
              <a:gd name="connsiteX4" fmla="*/ 6853871 w 6853871"/>
              <a:gd name="connsiteY4" fmla="*/ 8014952 h 12116353"/>
              <a:gd name="connsiteX5" fmla="*/ 4141930 w 6853871"/>
              <a:gd name="connsiteY5" fmla="*/ 5293882 h 12116353"/>
              <a:gd name="connsiteX6" fmla="*/ 4141930 w 6853871"/>
              <a:gd name="connsiteY6" fmla="*/ 4141928 h 12116353"/>
              <a:gd name="connsiteX7" fmla="*/ 0 w 6853871"/>
              <a:gd name="connsiteY7" fmla="*/ 0 h 12116353"/>
              <a:gd name="connsiteX8" fmla="*/ 0 w 6853871"/>
              <a:gd name="connsiteY8" fmla="*/ 12116353 h 1211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3871" h="12116353">
                <a:moveTo>
                  <a:pt x="6853871" y="12116353"/>
                </a:moveTo>
                <a:lnTo>
                  <a:pt x="6853871" y="8014954"/>
                </a:lnTo>
                <a:lnTo>
                  <a:pt x="4141930" y="8014954"/>
                </a:lnTo>
                <a:lnTo>
                  <a:pt x="4141930" y="8014952"/>
                </a:lnTo>
                <a:lnTo>
                  <a:pt x="6853871" y="8014952"/>
                </a:lnTo>
                <a:lnTo>
                  <a:pt x="4141930" y="5293882"/>
                </a:lnTo>
                <a:lnTo>
                  <a:pt x="4141930" y="4141928"/>
                </a:lnTo>
                <a:lnTo>
                  <a:pt x="0" y="0"/>
                </a:lnTo>
                <a:lnTo>
                  <a:pt x="0" y="12116353"/>
                </a:lnTo>
                <a:close/>
              </a:path>
            </a:pathLst>
          </a:custGeom>
          <a:pattFill prst="wdUpDiag">
            <a:fgClr>
              <a:schemeClr val="accent2"/>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5" name="Freeform: Shape 24">
            <a:extLst>
              <a:ext uri="{FF2B5EF4-FFF2-40B4-BE49-F238E27FC236}">
                <a16:creationId xmlns:a16="http://schemas.microsoft.com/office/drawing/2014/main" id="{173E5F2D-1F8E-4DCC-857F-932C6C6539BB}"/>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 name="Oval 3">
            <a:extLst>
              <a:ext uri="{FF2B5EF4-FFF2-40B4-BE49-F238E27FC236}">
                <a16:creationId xmlns:a16="http://schemas.microsoft.com/office/drawing/2014/main" id="{ECB4C115-EFF9-405C-98BE-F4077B9730D0}"/>
              </a:ext>
            </a:extLst>
          </p:cNvPr>
          <p:cNvSpPr/>
          <p:nvPr userDrawn="1"/>
        </p:nvSpPr>
        <p:spPr>
          <a:xfrm>
            <a:off x="533399" y="914400"/>
            <a:ext cx="1944914" cy="1944914"/>
          </a:xfrm>
          <a:prstGeom prst="ellipse">
            <a:avLst/>
          </a:prstGeom>
          <a:solidFill>
            <a:schemeClr val="accent1">
              <a:lumMod val="50000"/>
            </a:schemeClr>
          </a:solidFill>
          <a:ln w="76200">
            <a:solidFill>
              <a:schemeClr val="accent1">
                <a:alpha val="5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Title 1">
            <a:extLst>
              <a:ext uri="{FF2B5EF4-FFF2-40B4-BE49-F238E27FC236}">
                <a16:creationId xmlns:a16="http://schemas.microsoft.com/office/drawing/2014/main" id="{C9A300DD-BB54-44ED-A7E4-01CD41EC930F}"/>
              </a:ext>
            </a:extLst>
          </p:cNvPr>
          <p:cNvSpPr txBox="1">
            <a:spLocks/>
          </p:cNvSpPr>
          <p:nvPr userDrawn="1"/>
        </p:nvSpPr>
        <p:spPr>
          <a:xfrm>
            <a:off x="956993" y="923305"/>
            <a:ext cx="1005115" cy="285931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lang="en-GB" sz="3600" b="0" i="0" kern="1200" dirty="0">
                <a:solidFill>
                  <a:schemeClr val="bg1"/>
                </a:solidFill>
                <a:latin typeface="Trebuchet MS" panose="020B0603020202020204" pitchFamily="34" charset="0"/>
                <a:ea typeface="+mj-ea"/>
                <a:cs typeface="+mj-cs"/>
              </a:defRPr>
            </a:lvl1pPr>
          </a:lstStyle>
          <a:p>
            <a:pPr algn="ctr"/>
            <a:r>
              <a:rPr lang="en-US" sz="18400" noProof="0" dirty="0">
                <a:solidFill>
                  <a:schemeClr val="accent1">
                    <a:lumMod val="60000"/>
                    <a:lumOff val="40000"/>
                  </a:schemeClr>
                </a:solidFill>
                <a:latin typeface="+mj-lt"/>
              </a:rPr>
              <a:t>“</a:t>
            </a:r>
          </a:p>
        </p:txBody>
      </p:sp>
      <p:sp>
        <p:nvSpPr>
          <p:cNvPr id="2" name="Title 1">
            <a:extLst>
              <a:ext uri="{FF2B5EF4-FFF2-40B4-BE49-F238E27FC236}">
                <a16:creationId xmlns:a16="http://schemas.microsoft.com/office/drawing/2014/main" id="{42374B20-3E42-44AF-BEF1-8AB33067395C}"/>
              </a:ext>
            </a:extLst>
          </p:cNvPr>
          <p:cNvSpPr>
            <a:spLocks noGrp="1"/>
          </p:cNvSpPr>
          <p:nvPr>
            <p:ph type="title" hasCustomPrompt="1"/>
          </p:nvPr>
        </p:nvSpPr>
        <p:spPr>
          <a:xfrm>
            <a:off x="533399" y="3200400"/>
            <a:ext cx="7551057" cy="2859313"/>
          </a:xfrm>
        </p:spPr>
        <p:txBody>
          <a:bodyPr vert="horz" lIns="91440" tIns="45720" rIns="91440" bIns="45720" rtlCol="0" anchor="t">
            <a:normAutofit/>
          </a:bodyPr>
          <a:lstStyle>
            <a:lvl1pPr>
              <a:lnSpc>
                <a:spcPct val="100000"/>
              </a:lnSpc>
              <a:defRPr lang="en-GB" sz="3200" b="0" i="0" dirty="0">
                <a:solidFill>
                  <a:schemeClr val="bg1"/>
                </a:solidFill>
                <a:latin typeface="+mj-lt"/>
              </a:defRPr>
            </a:lvl1pPr>
          </a:lstStyle>
          <a:p>
            <a:pPr lvl="0"/>
            <a:r>
              <a:rPr lang="en-US" noProof="0"/>
              <a:t>Quote</a:t>
            </a:r>
          </a:p>
        </p:txBody>
      </p:sp>
      <p:sp>
        <p:nvSpPr>
          <p:cNvPr id="19" name="Slide Number Placeholder 4">
            <a:extLst>
              <a:ext uri="{FF2B5EF4-FFF2-40B4-BE49-F238E27FC236}">
                <a16:creationId xmlns:a16="http://schemas.microsoft.com/office/drawing/2014/main" id="{A4E6C1FF-5925-42B3-B7F9-0A0031BDAD30}"/>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Tree>
    <p:extLst>
      <p:ext uri="{BB962C8B-B14F-4D97-AF65-F5344CB8AC3E}">
        <p14:creationId xmlns:p14="http://schemas.microsoft.com/office/powerpoint/2010/main" val="17531698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Text">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3" name="Text Placeholder 22">
            <a:extLst>
              <a:ext uri="{FF2B5EF4-FFF2-40B4-BE49-F238E27FC236}">
                <a16:creationId xmlns:a16="http://schemas.microsoft.com/office/drawing/2014/main" id="{03618670-D1E4-466C-BDB5-FC890AC31457}"/>
              </a:ext>
            </a:extLst>
          </p:cNvPr>
          <p:cNvSpPr>
            <a:spLocks noGrp="1"/>
          </p:cNvSpPr>
          <p:nvPr>
            <p:ph type="body" sz="quarter" idx="13"/>
          </p:nvPr>
        </p:nvSpPr>
        <p:spPr>
          <a:xfrm>
            <a:off x="444500" y="1625385"/>
            <a:ext cx="6718300" cy="4093243"/>
          </a:xfrm>
        </p:spPr>
        <p:txBody>
          <a:bodyPr>
            <a:noAutofit/>
          </a:bodyPr>
          <a:lstStyle>
            <a:lvl1pPr>
              <a:lnSpc>
                <a:spcPct val="100000"/>
              </a:lnSpc>
              <a:spcBef>
                <a:spcPts val="600"/>
              </a:spcBef>
              <a:spcAft>
                <a:spcPts val="400"/>
              </a:spcAft>
              <a:defRPr sz="1600">
                <a:solidFill>
                  <a:schemeClr val="bg1"/>
                </a:solidFill>
                <a:latin typeface="+mn-lt"/>
                <a:cs typeface="Arial" panose="020B0604020202020204" pitchFamily="34" charset="0"/>
              </a:defRPr>
            </a:lvl1pPr>
            <a:lvl2pPr>
              <a:lnSpc>
                <a:spcPct val="100000"/>
              </a:lnSpc>
              <a:spcBef>
                <a:spcPts val="600"/>
              </a:spcBef>
              <a:spcAft>
                <a:spcPts val="400"/>
              </a:spcAft>
              <a:defRPr sz="1400">
                <a:solidFill>
                  <a:schemeClr val="bg1"/>
                </a:solidFill>
                <a:latin typeface="+mn-lt"/>
                <a:cs typeface="Arial" panose="020B0604020202020204" pitchFamily="34" charset="0"/>
              </a:defRPr>
            </a:lvl2pPr>
            <a:lvl3pPr>
              <a:lnSpc>
                <a:spcPct val="100000"/>
              </a:lnSpc>
              <a:spcBef>
                <a:spcPts val="600"/>
              </a:spcBef>
              <a:spcAft>
                <a:spcPts val="400"/>
              </a:spcAft>
              <a:defRPr sz="1200">
                <a:solidFill>
                  <a:schemeClr val="bg1"/>
                </a:solidFill>
                <a:latin typeface="+mn-lt"/>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a:p>
            <a:pPr lvl="1"/>
            <a:r>
              <a:rPr lang="en-US" noProof="0"/>
              <a:t>Second level</a:t>
            </a:r>
          </a:p>
          <a:p>
            <a:pPr lvl="2"/>
            <a:r>
              <a:rPr lang="en-US" noProof="0"/>
              <a:t>Third level</a:t>
            </a:r>
          </a:p>
        </p:txBody>
      </p:sp>
    </p:spTree>
    <p:extLst>
      <p:ext uri="{BB962C8B-B14F-4D97-AF65-F5344CB8AC3E}">
        <p14:creationId xmlns:p14="http://schemas.microsoft.com/office/powerpoint/2010/main" val="274574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4" name="Freeform: Shape 23">
            <a:extLst>
              <a:ext uri="{FF2B5EF4-FFF2-40B4-BE49-F238E27FC236}">
                <a16:creationId xmlns:a16="http://schemas.microsoft.com/office/drawing/2014/main" id="{18103E00-7E4A-44CD-81AC-06433CAE1110}"/>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Tree>
    <p:extLst>
      <p:ext uri="{BB962C8B-B14F-4D97-AF65-F5344CB8AC3E}">
        <p14:creationId xmlns:p14="http://schemas.microsoft.com/office/powerpoint/2010/main" val="4073704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4" name="Freeform: Shape 23">
            <a:extLst>
              <a:ext uri="{FF2B5EF4-FFF2-40B4-BE49-F238E27FC236}">
                <a16:creationId xmlns:a16="http://schemas.microsoft.com/office/drawing/2014/main" id="{18103E00-7E4A-44CD-81AC-06433CAE1110}"/>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7" name="Text Placeholder 6">
            <a:extLst>
              <a:ext uri="{FF2B5EF4-FFF2-40B4-BE49-F238E27FC236}">
                <a16:creationId xmlns:a16="http://schemas.microsoft.com/office/drawing/2014/main" id="{7E0C167E-2626-40DB-AACF-D02543E29BB3}"/>
              </a:ext>
            </a:extLst>
          </p:cNvPr>
          <p:cNvSpPr>
            <a:spLocks noGrp="1"/>
          </p:cNvSpPr>
          <p:nvPr>
            <p:ph type="body" sz="quarter" idx="13"/>
          </p:nvPr>
        </p:nvSpPr>
        <p:spPr>
          <a:xfrm>
            <a:off x="1409700" y="1749570"/>
            <a:ext cx="9372600" cy="3358860"/>
          </a:xfrm>
        </p:spPr>
        <p:txBody>
          <a:bodyPr anchor="ctr">
            <a:normAutofit/>
          </a:bodyPr>
          <a:lstStyle>
            <a:lvl1pPr marL="0" indent="0" algn="ctr">
              <a:buNone/>
              <a:defRPr sz="6000">
                <a:solidFill>
                  <a:schemeClr val="bg1"/>
                </a:solidFill>
              </a:defRPr>
            </a:lvl1pPr>
          </a:lstStyle>
          <a:p>
            <a:pPr lvl="0"/>
            <a:r>
              <a:rPr lang="en-US" noProof="0"/>
              <a:t>Click to edit Master text styles</a:t>
            </a:r>
          </a:p>
        </p:txBody>
      </p:sp>
    </p:spTree>
    <p:extLst>
      <p:ext uri="{BB962C8B-B14F-4D97-AF65-F5344CB8AC3E}">
        <p14:creationId xmlns:p14="http://schemas.microsoft.com/office/powerpoint/2010/main" val="2904744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4" name="Freeform: Shape 23">
            <a:extLst>
              <a:ext uri="{FF2B5EF4-FFF2-40B4-BE49-F238E27FC236}">
                <a16:creationId xmlns:a16="http://schemas.microsoft.com/office/drawing/2014/main" id="{18103E00-7E4A-44CD-81AC-06433CAE1110}"/>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0" name="Content Placeholder 2">
            <a:extLst>
              <a:ext uri="{FF2B5EF4-FFF2-40B4-BE49-F238E27FC236}">
                <a16:creationId xmlns:a16="http://schemas.microsoft.com/office/drawing/2014/main" id="{0103A49C-32FF-49E6-86F3-FC2E19517BD5}"/>
              </a:ext>
            </a:extLst>
          </p:cNvPr>
          <p:cNvSpPr>
            <a:spLocks noGrp="1"/>
          </p:cNvSpPr>
          <p:nvPr>
            <p:ph idx="1"/>
          </p:nvPr>
        </p:nvSpPr>
        <p:spPr>
          <a:xfrm>
            <a:off x="443365" y="1825625"/>
            <a:ext cx="11215235"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6367082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4" name="Freeform: Shape 23">
            <a:extLst>
              <a:ext uri="{FF2B5EF4-FFF2-40B4-BE49-F238E27FC236}">
                <a16:creationId xmlns:a16="http://schemas.microsoft.com/office/drawing/2014/main" id="{18103E00-7E4A-44CD-81AC-06433CAE1110}"/>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5" name="Text Placeholder 2">
            <a:extLst>
              <a:ext uri="{FF2B5EF4-FFF2-40B4-BE49-F238E27FC236}">
                <a16:creationId xmlns:a16="http://schemas.microsoft.com/office/drawing/2014/main" id="{7FA80A70-18DE-4DB9-9982-BA75BE54CF93}"/>
              </a:ext>
            </a:extLst>
          </p:cNvPr>
          <p:cNvSpPr>
            <a:spLocks noGrp="1"/>
          </p:cNvSpPr>
          <p:nvPr>
            <p:ph type="body" idx="1"/>
          </p:nvPr>
        </p:nvSpPr>
        <p:spPr>
          <a:xfrm>
            <a:off x="444500" y="1681163"/>
            <a:ext cx="5157787" cy="823912"/>
          </a:xfrm>
        </p:spPr>
        <p:txBody>
          <a:bodyPr anchor="t">
            <a:normAutofit/>
          </a:bodyPr>
          <a:lstStyle>
            <a:lvl1pPr marL="0" indent="0" algn="ctr">
              <a:buFont typeface="Arial" panose="020B0604020202020204" pitchFamily="34" charset="0"/>
              <a:buNone/>
              <a:defRPr sz="2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26" name="Text Placeholder 4">
            <a:extLst>
              <a:ext uri="{FF2B5EF4-FFF2-40B4-BE49-F238E27FC236}">
                <a16:creationId xmlns:a16="http://schemas.microsoft.com/office/drawing/2014/main" id="{2801C0EF-C078-44B0-AD01-4850E9A65EE0}"/>
              </a:ext>
            </a:extLst>
          </p:cNvPr>
          <p:cNvSpPr>
            <a:spLocks noGrp="1"/>
          </p:cNvSpPr>
          <p:nvPr>
            <p:ph type="body" sz="quarter" idx="3"/>
          </p:nvPr>
        </p:nvSpPr>
        <p:spPr>
          <a:xfrm>
            <a:off x="6500812" y="1681163"/>
            <a:ext cx="5157788" cy="823912"/>
          </a:xfrm>
        </p:spPr>
        <p:txBody>
          <a:bodyPr anchor="t">
            <a:normAutofit/>
          </a:bodyPr>
          <a:lstStyle>
            <a:lvl1pPr marL="0" indent="0" algn="ctr">
              <a:buFont typeface="Arial" panose="020B0604020202020204" pitchFamily="34" charset="0"/>
              <a:buNone/>
              <a:defRPr sz="2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27" name="Content Placeholder 3">
            <a:extLst>
              <a:ext uri="{FF2B5EF4-FFF2-40B4-BE49-F238E27FC236}">
                <a16:creationId xmlns:a16="http://schemas.microsoft.com/office/drawing/2014/main" id="{7C9DED91-45F6-4308-A085-1EFACA6468CF}"/>
              </a:ext>
            </a:extLst>
          </p:cNvPr>
          <p:cNvSpPr>
            <a:spLocks noGrp="1"/>
          </p:cNvSpPr>
          <p:nvPr>
            <p:ph sz="half" idx="2"/>
          </p:nvPr>
        </p:nvSpPr>
        <p:spPr>
          <a:xfrm>
            <a:off x="444500" y="2505075"/>
            <a:ext cx="5157787" cy="3684588"/>
          </a:xfrm>
        </p:spPr>
        <p:txBody>
          <a:bodyPr>
            <a:normAutofit/>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8" name="Content Placeholder 5">
            <a:extLst>
              <a:ext uri="{FF2B5EF4-FFF2-40B4-BE49-F238E27FC236}">
                <a16:creationId xmlns:a16="http://schemas.microsoft.com/office/drawing/2014/main" id="{0574B5E7-B666-439B-9278-67BE1EA6EBC5}"/>
              </a:ext>
            </a:extLst>
          </p:cNvPr>
          <p:cNvSpPr>
            <a:spLocks noGrp="1"/>
          </p:cNvSpPr>
          <p:nvPr>
            <p:ph sz="quarter" idx="4"/>
          </p:nvPr>
        </p:nvSpPr>
        <p:spPr>
          <a:xfrm>
            <a:off x="6475412" y="2505075"/>
            <a:ext cx="5183188" cy="3684588"/>
          </a:xfrm>
        </p:spPr>
        <p:txBody>
          <a:bodyPr>
            <a:normAutofit/>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219167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61B0E15-6FC5-434E-8780-B186D9DB0CD0}"/>
              </a:ext>
            </a:extLst>
          </p:cNvPr>
          <p:cNvSpPr>
            <a:spLocks noGrp="1"/>
          </p:cNvSpPr>
          <p:nvPr>
            <p:ph type="title"/>
          </p:nvPr>
        </p:nvSpPr>
        <p:spPr>
          <a:xfrm>
            <a:off x="838200" y="365125"/>
            <a:ext cx="10820400" cy="1325563"/>
          </a:xfrm>
          <a:prstGeom prst="rect">
            <a:avLst/>
          </a:prstGeom>
        </p:spPr>
        <p:txBody>
          <a:bodyPr vert="horz" lIns="91440" tIns="45720" rIns="91440" bIns="45720" rtlCol="0" anchor="ctr">
            <a:normAutofit/>
          </a:bodyPr>
          <a:lstStyle/>
          <a:p>
            <a:r>
              <a:rPr lang="en-US" noProof="0"/>
              <a:t>Click to edit Master title style</a:t>
            </a:r>
          </a:p>
        </p:txBody>
      </p:sp>
      <p:sp>
        <p:nvSpPr>
          <p:cNvPr id="3" name="Text Placeholder 2">
            <a:extLst>
              <a:ext uri="{FF2B5EF4-FFF2-40B4-BE49-F238E27FC236}">
                <a16:creationId xmlns:a16="http://schemas.microsoft.com/office/drawing/2014/main" id="{A9C7B128-34F3-405C-B601-8BAFDB43499C}"/>
              </a:ext>
            </a:extLst>
          </p:cNvPr>
          <p:cNvSpPr>
            <a:spLocks noGrp="1"/>
          </p:cNvSpPr>
          <p:nvPr>
            <p:ph type="body" idx="1"/>
          </p:nvPr>
        </p:nvSpPr>
        <p:spPr>
          <a:xfrm>
            <a:off x="838200" y="1825625"/>
            <a:ext cx="10820400" cy="4351338"/>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Slide Number Placeholder 5">
            <a:extLst>
              <a:ext uri="{FF2B5EF4-FFF2-40B4-BE49-F238E27FC236}">
                <a16:creationId xmlns:a16="http://schemas.microsoft.com/office/drawing/2014/main" id="{9F5A7754-E8C7-438B-922D-9027C6CF58E2}"/>
              </a:ext>
            </a:extLst>
          </p:cNvPr>
          <p:cNvSpPr>
            <a:spLocks noGrp="1"/>
          </p:cNvSpPr>
          <p:nvPr>
            <p:ph type="sldNum" sz="quarter" idx="4"/>
          </p:nvPr>
        </p:nvSpPr>
        <p:spPr>
          <a:xfrm>
            <a:off x="11112500" y="6356350"/>
            <a:ext cx="660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63D6C4-4840-40CC-AC84-17E24B3B7BDE}" type="slidenum">
              <a:rPr lang="en-US" noProof="0" smtClean="0"/>
              <a:t>‹#›</a:t>
            </a:fld>
            <a:endParaRPr lang="en-US" noProof="0" dirty="0"/>
          </a:p>
        </p:txBody>
      </p:sp>
      <p:sp>
        <p:nvSpPr>
          <p:cNvPr id="5" name="Rectangle 4">
            <a:extLst>
              <a:ext uri="{FF2B5EF4-FFF2-40B4-BE49-F238E27FC236}">
                <a16:creationId xmlns:a16="http://schemas.microsoft.com/office/drawing/2014/main" id="{7CDDDB7D-9189-9548-A2B9-81DC62C3C1A3}"/>
              </a:ext>
            </a:extLst>
          </p:cNvPr>
          <p:cNvSpPr/>
          <p:nvPr userDrawn="1"/>
        </p:nvSpPr>
        <p:spPr>
          <a:xfrm>
            <a:off x="0" y="1"/>
            <a:ext cx="12192000" cy="685799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Freeform: Shape 9">
            <a:extLst>
              <a:ext uri="{FF2B5EF4-FFF2-40B4-BE49-F238E27FC236}">
                <a16:creationId xmlns:a16="http://schemas.microsoft.com/office/drawing/2014/main" id="{096D8877-6B4A-4540-8927-767DD7401718}"/>
              </a:ext>
            </a:extLst>
          </p:cNvPr>
          <p:cNvSpPr/>
          <p:nvPr userDrawn="1"/>
        </p:nvSpPr>
        <p:spPr>
          <a:xfrm>
            <a:off x="0" y="1"/>
            <a:ext cx="12192001" cy="6857999"/>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8" name="Freeform: Shape 17">
            <a:extLst>
              <a:ext uri="{FF2B5EF4-FFF2-40B4-BE49-F238E27FC236}">
                <a16:creationId xmlns:a16="http://schemas.microsoft.com/office/drawing/2014/main" id="{5AF2E123-FE0F-8541-8E36-5030C450AA7E}"/>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9" name="Freeform: Shape 11">
            <a:extLst>
              <a:ext uri="{FF2B5EF4-FFF2-40B4-BE49-F238E27FC236}">
                <a16:creationId xmlns:a16="http://schemas.microsoft.com/office/drawing/2014/main" id="{E5519D99-3B68-924A-9CD0-14B911711CA8}"/>
              </a:ext>
            </a:extLst>
          </p:cNvPr>
          <p:cNvSpPr/>
          <p:nvPr userDrawn="1"/>
        </p:nvSpPr>
        <p:spPr>
          <a:xfrm rot="16200000" flipV="1">
            <a:off x="2664629" y="-2669372"/>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7">
            <a:extLst>
              <a:ext uri="{FF2B5EF4-FFF2-40B4-BE49-F238E27FC236}">
                <a16:creationId xmlns:a16="http://schemas.microsoft.com/office/drawing/2014/main" id="{A09E21A9-FBEF-144C-A152-FE484F3C55C1}"/>
              </a:ext>
            </a:extLst>
          </p:cNvPr>
          <p:cNvSpPr/>
          <p:nvPr userDrawn="1"/>
        </p:nvSpPr>
        <p:spPr>
          <a:xfrm rot="16200000" flipV="1">
            <a:off x="2664629" y="-2669372"/>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Title 1">
            <a:extLst>
              <a:ext uri="{FF2B5EF4-FFF2-40B4-BE49-F238E27FC236}">
                <a16:creationId xmlns:a16="http://schemas.microsoft.com/office/drawing/2014/main" id="{70C7F2CB-A8CE-1545-A08D-93592C4BAEEA}"/>
              </a:ext>
            </a:extLst>
          </p:cNvPr>
          <p:cNvSpPr txBox="1">
            <a:spLocks/>
          </p:cNvSpPr>
          <p:nvPr userDrawn="1"/>
        </p:nvSpPr>
        <p:spPr>
          <a:xfrm>
            <a:off x="444500" y="542925"/>
            <a:ext cx="11214100" cy="535531"/>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lang="en-GB" sz="3200" b="1" kern="1200" spc="-70" baseline="0" dirty="0">
                <a:solidFill>
                  <a:schemeClr val="bg1"/>
                </a:solidFill>
                <a:latin typeface="Trebuchet MS" panose="020B0603020202020204" pitchFamily="34" charset="0"/>
                <a:ea typeface="+mj-ea"/>
                <a:cs typeface="+mj-cs"/>
              </a:defRPr>
            </a:lvl1pPr>
          </a:lstStyle>
          <a:p>
            <a:r>
              <a:rPr lang="en-US" noProof="0" dirty="0">
                <a:latin typeface="+mj-lt"/>
              </a:rPr>
              <a:t>Click to edit Master title style</a:t>
            </a:r>
          </a:p>
        </p:txBody>
      </p:sp>
      <p:grpSp>
        <p:nvGrpSpPr>
          <p:cNvPr id="12" name="Group 11">
            <a:extLst>
              <a:ext uri="{FF2B5EF4-FFF2-40B4-BE49-F238E27FC236}">
                <a16:creationId xmlns:a16="http://schemas.microsoft.com/office/drawing/2014/main" id="{7068FCE4-1B47-3C4B-B091-013120A97D09}"/>
              </a:ext>
            </a:extLst>
          </p:cNvPr>
          <p:cNvGrpSpPr/>
          <p:nvPr userDrawn="1"/>
        </p:nvGrpSpPr>
        <p:grpSpPr>
          <a:xfrm rot="16200000">
            <a:off x="499388" y="-322655"/>
            <a:ext cx="535531" cy="645309"/>
            <a:chOff x="10945855" y="7317026"/>
            <a:chExt cx="2483924" cy="2993104"/>
          </a:xfrm>
        </p:grpSpPr>
        <p:sp>
          <p:nvSpPr>
            <p:cNvPr id="13" name="Freeform: Shape 15">
              <a:extLst>
                <a:ext uri="{FF2B5EF4-FFF2-40B4-BE49-F238E27FC236}">
                  <a16:creationId xmlns:a16="http://schemas.microsoft.com/office/drawing/2014/main" id="{FEC3FDE7-F27E-5E4E-8752-287CAB7792D4}"/>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4" name="Freeform: Shape 16">
              <a:extLst>
                <a:ext uri="{FF2B5EF4-FFF2-40B4-BE49-F238E27FC236}">
                  <a16:creationId xmlns:a16="http://schemas.microsoft.com/office/drawing/2014/main" id="{81C902DB-0D21-5044-82B6-9E7A70A1BF62}"/>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15" name="Group 14">
            <a:extLst>
              <a:ext uri="{FF2B5EF4-FFF2-40B4-BE49-F238E27FC236}">
                <a16:creationId xmlns:a16="http://schemas.microsoft.com/office/drawing/2014/main" id="{BE1E08A0-195D-694F-947B-986A76FBB93E}"/>
              </a:ext>
            </a:extLst>
          </p:cNvPr>
          <p:cNvGrpSpPr/>
          <p:nvPr userDrawn="1"/>
        </p:nvGrpSpPr>
        <p:grpSpPr>
          <a:xfrm>
            <a:off x="-1" y="1357409"/>
            <a:ext cx="12192001" cy="4846320"/>
            <a:chOff x="-1" y="1357409"/>
            <a:chExt cx="12192001" cy="4917518"/>
          </a:xfrm>
        </p:grpSpPr>
        <p:sp>
          <p:nvSpPr>
            <p:cNvPr id="16" name="Rectangle: Single Corner Snipped 18">
              <a:extLst>
                <a:ext uri="{FF2B5EF4-FFF2-40B4-BE49-F238E27FC236}">
                  <a16:creationId xmlns:a16="http://schemas.microsoft.com/office/drawing/2014/main" id="{ED5DFFCD-1EE3-E64E-B51F-BD7D72413E0B}"/>
                </a:ext>
              </a:extLst>
            </p:cNvPr>
            <p:cNvSpPr/>
            <p:nvPr userDrawn="1"/>
          </p:nvSpPr>
          <p:spPr>
            <a:xfrm flipV="1">
              <a:off x="-1" y="1357409"/>
              <a:ext cx="12192000" cy="4917518"/>
            </a:xfrm>
            <a:prstGeom prst="snip1Rect">
              <a:avLst>
                <a:gd name="adj" fmla="val 0"/>
              </a:avLst>
            </a:prstGeom>
            <a:pattFill prst="dkVert">
              <a:fgClr>
                <a:schemeClr val="accent5"/>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17" name="Rectangle: Single Corner Snipped 2">
              <a:extLst>
                <a:ext uri="{FF2B5EF4-FFF2-40B4-BE49-F238E27FC236}">
                  <a16:creationId xmlns:a16="http://schemas.microsoft.com/office/drawing/2014/main" id="{C12DB3CA-8E64-AA43-BFBE-A2CA9A816DBE}"/>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18" name="Freeform: Shape 23">
            <a:extLst>
              <a:ext uri="{FF2B5EF4-FFF2-40B4-BE49-F238E27FC236}">
                <a16:creationId xmlns:a16="http://schemas.microsoft.com/office/drawing/2014/main" id="{A587DEFD-D470-4142-8E0D-A71DDB147C92}"/>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Slide Number Placeholder 4">
            <a:extLst>
              <a:ext uri="{FF2B5EF4-FFF2-40B4-BE49-F238E27FC236}">
                <a16:creationId xmlns:a16="http://schemas.microsoft.com/office/drawing/2014/main" id="{7D9BF857-7910-734D-A217-5E3344220AA2}"/>
              </a:ext>
            </a:extLst>
          </p:cNvPr>
          <p:cNvSpPr txBox="1">
            <a:spLocks/>
          </p:cNvSpPr>
          <p:nvPr userDrawn="1"/>
        </p:nvSpPr>
        <p:spPr>
          <a:xfrm>
            <a:off x="11252200" y="6315075"/>
            <a:ext cx="406400" cy="365125"/>
          </a:xfrm>
          <a:prstGeom prst="rect">
            <a:avLst/>
          </a:prstGeom>
        </p:spPr>
        <p:txBody>
          <a:bodyPr/>
          <a:lstStyle>
            <a:defPPr>
              <a:defRPr lang="en-US"/>
            </a:defPPr>
            <a:lvl1pPr marL="0" algn="l" defTabSz="914400" rtl="0" eaLnBrk="1" latinLnBrk="0" hangingPunct="1">
              <a:defRPr sz="1000" kern="1200">
                <a:solidFill>
                  <a:schemeClr val="bg1"/>
                </a:solidFill>
                <a:latin typeface="Trade Gothic LT Pro" panose="020B05030403030200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263D6C4-4840-40CC-AC84-17E24B3B7BDE}" type="slidenum">
              <a:rPr lang="en-US" noProof="0" smtClean="0"/>
              <a:pPr/>
              <a:t>‹#›</a:t>
            </a:fld>
            <a:endParaRPr lang="en-US" noProof="0" dirty="0"/>
          </a:p>
        </p:txBody>
      </p:sp>
    </p:spTree>
    <p:extLst>
      <p:ext uri="{BB962C8B-B14F-4D97-AF65-F5344CB8AC3E}">
        <p14:creationId xmlns:p14="http://schemas.microsoft.com/office/powerpoint/2010/main" val="666093331"/>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0" r:id="rId3"/>
    <p:sldLayoutId id="2147483666" r:id="rId4"/>
    <p:sldLayoutId id="2147483654" r:id="rId5"/>
    <p:sldLayoutId id="2147483661" r:id="rId6"/>
    <p:sldLayoutId id="2147483677" r:id="rId7"/>
    <p:sldLayoutId id="2147483674" r:id="rId8"/>
    <p:sldLayoutId id="2147483665" r:id="rId9"/>
    <p:sldLayoutId id="2147483673" r:id="rId10"/>
    <p:sldLayoutId id="2147483662" r:id="rId11"/>
    <p:sldLayoutId id="2147483663" r:id="rId12"/>
    <p:sldLayoutId id="2147483664" r:id="rId13"/>
    <p:sldLayoutId id="2147483675" r:id="rId14"/>
    <p:sldLayoutId id="2147483676" r:id="rId15"/>
    <p:sldLayoutId id="2147483672" r:id="rId16"/>
    <p:sldLayoutId id="2147483667" r:id="rId17"/>
    <p:sldLayoutId id="2147483668" r:id="rId1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36">
          <p15:clr>
            <a:srgbClr val="F26B43"/>
          </p15:clr>
        </p15:guide>
        <p15:guide id="4" orient="horz" pos="336">
          <p15:clr>
            <a:srgbClr val="F26B43"/>
          </p15:clr>
        </p15:guide>
        <p15:guide id="5" pos="7344">
          <p15:clr>
            <a:srgbClr val="F26B43"/>
          </p15:clr>
        </p15:guide>
        <p15:guide id="6" orient="horz" pos="398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audio" Target="../media/media11.m4a"/><Relationship Id="rId2" Type="http://schemas.microsoft.com/office/2007/relationships/media" Target="../media/media11.m4a"/><Relationship Id="rId1" Type="http://schemas.openxmlformats.org/officeDocument/2006/relationships/tags" Target="../tags/tag7.xml"/><Relationship Id="rId5" Type="http://schemas.openxmlformats.org/officeDocument/2006/relationships/image" Target="../media/image2.png"/><Relationship Id="rId4"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audio" Target="../media/media12.m4a"/><Relationship Id="rId2" Type="http://schemas.microsoft.com/office/2007/relationships/media" Target="../media/media12.m4a"/><Relationship Id="rId1" Type="http://schemas.openxmlformats.org/officeDocument/2006/relationships/tags" Target="../tags/tag8.xml"/><Relationship Id="rId5" Type="http://schemas.openxmlformats.org/officeDocument/2006/relationships/image" Target="../media/image2.png"/><Relationship Id="rId4"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audio" Target="../media/media13.m4a"/><Relationship Id="rId2" Type="http://schemas.microsoft.com/office/2007/relationships/media" Target="../media/media13.m4a"/><Relationship Id="rId1" Type="http://schemas.openxmlformats.org/officeDocument/2006/relationships/tags" Target="../tags/tag9.xml"/><Relationship Id="rId5" Type="http://schemas.openxmlformats.org/officeDocument/2006/relationships/image" Target="../media/image2.png"/><Relationship Id="rId4"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audio" Target="../media/media14.m4a"/><Relationship Id="rId2" Type="http://schemas.microsoft.com/office/2007/relationships/media" Target="../media/media14.m4a"/><Relationship Id="rId1" Type="http://schemas.openxmlformats.org/officeDocument/2006/relationships/tags" Target="../tags/tag10.xml"/><Relationship Id="rId5" Type="http://schemas.openxmlformats.org/officeDocument/2006/relationships/image" Target="../media/image2.png"/><Relationship Id="rId4"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audio" Target="../media/media15.m4a"/><Relationship Id="rId2" Type="http://schemas.microsoft.com/office/2007/relationships/media" Target="../media/media15.m4a"/><Relationship Id="rId1" Type="http://schemas.openxmlformats.org/officeDocument/2006/relationships/tags" Target="../tags/tag11.xml"/><Relationship Id="rId5" Type="http://schemas.openxmlformats.org/officeDocument/2006/relationships/image" Target="../media/image2.png"/><Relationship Id="rId4"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audio" Target="../media/media16.m4a"/><Relationship Id="rId2" Type="http://schemas.microsoft.com/office/2007/relationships/media" Target="../media/media16.m4a"/><Relationship Id="rId1" Type="http://schemas.openxmlformats.org/officeDocument/2006/relationships/tags" Target="../tags/tag12.xml"/><Relationship Id="rId5" Type="http://schemas.openxmlformats.org/officeDocument/2006/relationships/image" Target="../media/image2.png"/><Relationship Id="rId4"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audio" Target="../media/media17.m4a"/><Relationship Id="rId2" Type="http://schemas.microsoft.com/office/2007/relationships/media" Target="../media/media17.m4a"/><Relationship Id="rId1" Type="http://schemas.openxmlformats.org/officeDocument/2006/relationships/tags" Target="../tags/tag13.xml"/><Relationship Id="rId5" Type="http://schemas.openxmlformats.org/officeDocument/2006/relationships/image" Target="../media/image2.png"/><Relationship Id="rId4"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18.m4a"/><Relationship Id="rId1" Type="http://schemas.microsoft.com/office/2007/relationships/media" Target="../media/media18.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hyperlink" Target="https://www.researchgate.net/publication/343007501_Focalization_in-situ_vs_Focus_Projection_Focused_topics_focused_questions_focused_heads_and_other_challenges" TargetMode="External"/><Relationship Id="rId2" Type="http://schemas.openxmlformats.org/officeDocument/2006/relationships/hyperlink" Target="http://fdslive.oup.com/www.oup.com/academic/pdf/openaccess/9780198737926.pdf"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audio" Target="../media/media3.m4a"/><Relationship Id="rId7" Type="http://schemas.openxmlformats.org/officeDocument/2006/relationships/image" Target="../media/image2.png"/><Relationship Id="rId2" Type="http://schemas.microsoft.com/office/2007/relationships/media" Target="../media/media3.m4a"/><Relationship Id="rId1" Type="http://schemas.openxmlformats.org/officeDocument/2006/relationships/tags" Target="../tags/tag1.xml"/><Relationship Id="rId6" Type="http://schemas.openxmlformats.org/officeDocument/2006/relationships/hyperlink" Target="https://www.researchgate.net/publication/343007501_Focalization_in-situ_vs_Focus_Projection_Focused_topics_focused_questions_focused_heads_and_other_challenges" TargetMode="External"/><Relationship Id="rId5" Type="http://schemas.openxmlformats.org/officeDocument/2006/relationships/hyperlink" Target="http://fdslive.oup.com/www.oup.com/academic/pdf/openaccess/9780198737926.pdf" TargetMode="External"/><Relationship Id="rId4"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audio" Target="../media/media6.m4a"/><Relationship Id="rId2" Type="http://schemas.microsoft.com/office/2007/relationships/media" Target="../media/media6.m4a"/><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audio" Target="../media/media7.m4a"/><Relationship Id="rId2" Type="http://schemas.microsoft.com/office/2007/relationships/media" Target="../media/media7.m4a"/><Relationship Id="rId1" Type="http://schemas.openxmlformats.org/officeDocument/2006/relationships/tags" Target="../tags/tag5.xml"/><Relationship Id="rId5" Type="http://schemas.openxmlformats.org/officeDocument/2006/relationships/image" Target="../media/image2.png"/><Relationship Id="rId4"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audio" Target="../media/media9.m4a"/><Relationship Id="rId2" Type="http://schemas.microsoft.com/office/2007/relationships/media" Target="../media/media9.m4a"/><Relationship Id="rId1" Type="http://schemas.openxmlformats.org/officeDocument/2006/relationships/tags" Target="../tags/tag6.xml"/><Relationship Id="rId5" Type="http://schemas.openxmlformats.org/officeDocument/2006/relationships/image" Target="../media/image2.png"/><Relationship Id="rId4"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BE5BF-9922-45FB-8F3F-4446D40A051B}"/>
              </a:ext>
            </a:extLst>
          </p:cNvPr>
          <p:cNvSpPr>
            <a:spLocks noGrp="1"/>
          </p:cNvSpPr>
          <p:nvPr>
            <p:ph type="ctrTitle"/>
          </p:nvPr>
        </p:nvSpPr>
        <p:spPr>
          <a:xfrm>
            <a:off x="2438368" y="2689981"/>
            <a:ext cx="7706816" cy="1243584"/>
          </a:xfrm>
        </p:spPr>
        <p:txBody>
          <a:bodyPr/>
          <a:lstStyle/>
          <a:p>
            <a:r>
              <a:rPr lang="en-US" dirty="0" err="1"/>
              <a:t>Frontable</a:t>
            </a:r>
            <a:r>
              <a:rPr lang="en-US" dirty="0"/>
              <a:t> and </a:t>
            </a:r>
            <a:r>
              <a:rPr lang="en-US" dirty="0" err="1"/>
              <a:t>Unfrontable</a:t>
            </a:r>
            <a:r>
              <a:rPr lang="en-US" dirty="0"/>
              <a:t> Focus</a:t>
            </a:r>
          </a:p>
        </p:txBody>
      </p:sp>
      <p:sp>
        <p:nvSpPr>
          <p:cNvPr id="3" name="Subtitle 2">
            <a:extLst>
              <a:ext uri="{FF2B5EF4-FFF2-40B4-BE49-F238E27FC236}">
                <a16:creationId xmlns:a16="http://schemas.microsoft.com/office/drawing/2014/main" id="{0D537F64-4C96-4AA8-BB21-E8053A3186DD}"/>
              </a:ext>
            </a:extLst>
          </p:cNvPr>
          <p:cNvSpPr>
            <a:spLocks noGrp="1"/>
          </p:cNvSpPr>
          <p:nvPr>
            <p:ph type="subTitle" idx="1"/>
          </p:nvPr>
        </p:nvSpPr>
        <p:spPr>
          <a:xfrm>
            <a:off x="2564492" y="4047392"/>
            <a:ext cx="7077456" cy="868680"/>
          </a:xfrm>
        </p:spPr>
        <p:txBody>
          <a:bodyPr/>
          <a:lstStyle/>
          <a:p>
            <a:pPr marL="0" indent="0">
              <a:buNone/>
            </a:pPr>
            <a:r>
              <a:rPr lang="en-US" dirty="0"/>
              <a:t>Understanding fronting triggers</a:t>
            </a:r>
          </a:p>
        </p:txBody>
      </p:sp>
      <p:pic>
        <p:nvPicPr>
          <p:cNvPr id="5" name="Picture 4" descr="A picture containing person, outdoor, grass, young&#10;&#10;Description automatically generated">
            <a:extLst>
              <a:ext uri="{FF2B5EF4-FFF2-40B4-BE49-F238E27FC236}">
                <a16:creationId xmlns:a16="http://schemas.microsoft.com/office/drawing/2014/main" id="{01BB68A0-A80F-4978-B433-B71CF763BE0F}"/>
              </a:ext>
            </a:extLst>
          </p:cNvPr>
          <p:cNvPicPr>
            <a:picLocks noChangeAspect="1"/>
          </p:cNvPicPr>
          <p:nvPr/>
        </p:nvPicPr>
        <p:blipFill>
          <a:blip r:embed="rId4"/>
          <a:stretch>
            <a:fillRect/>
          </a:stretch>
        </p:blipFill>
        <p:spPr>
          <a:xfrm>
            <a:off x="9390174" y="361064"/>
            <a:ext cx="2405036" cy="2195903"/>
          </a:xfrm>
          <a:prstGeom prst="rect">
            <a:avLst/>
          </a:prstGeom>
        </p:spPr>
      </p:pic>
      <p:sp>
        <p:nvSpPr>
          <p:cNvPr id="6" name="Subtitle 2">
            <a:extLst>
              <a:ext uri="{FF2B5EF4-FFF2-40B4-BE49-F238E27FC236}">
                <a16:creationId xmlns:a16="http://schemas.microsoft.com/office/drawing/2014/main" id="{ED575B9C-3FD9-4E43-8A55-EE4F6AE31837}"/>
              </a:ext>
            </a:extLst>
          </p:cNvPr>
          <p:cNvSpPr txBox="1">
            <a:spLocks/>
          </p:cNvSpPr>
          <p:nvPr/>
        </p:nvSpPr>
        <p:spPr>
          <a:xfrm>
            <a:off x="2564492" y="4706562"/>
            <a:ext cx="9230718" cy="1448176"/>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chemeClr val="accent2"/>
              </a:buClr>
              <a:buFont typeface="Arial" panose="020B0604020202020204" pitchFamily="34" charset="0"/>
              <a:buNone/>
              <a:defRPr lang="en-GB" sz="1800" kern="1200" spc="300" dirty="0">
                <a:solidFill>
                  <a:schemeClr val="bg1"/>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Vieri Samek-Lodovici </a:t>
            </a:r>
          </a:p>
          <a:p>
            <a:r>
              <a:rPr lang="en-US" dirty="0"/>
              <a:t>University College London</a:t>
            </a:r>
          </a:p>
          <a:p>
            <a:endParaRPr lang="en-US" dirty="0"/>
          </a:p>
          <a:p>
            <a:r>
              <a:rPr lang="en-US" dirty="0">
                <a:solidFill>
                  <a:srgbClr val="FFFF00"/>
                </a:solidFill>
              </a:rPr>
              <a:t>if you wish to listen </a:t>
            </a:r>
            <a:r>
              <a:rPr lang="en-US">
                <a:solidFill>
                  <a:srgbClr val="FFFF00"/>
                </a:solidFill>
              </a:rPr>
              <a:t>to this </a:t>
            </a:r>
            <a:r>
              <a:rPr lang="en-US" dirty="0">
                <a:solidFill>
                  <a:srgbClr val="FFFF00"/>
                </a:solidFill>
              </a:rPr>
              <a:t>presentation, switch your audio on.</a:t>
            </a:r>
          </a:p>
        </p:txBody>
      </p:sp>
      <p:pic>
        <p:nvPicPr>
          <p:cNvPr id="14" name="Audio 13">
            <a:hlinkClick r:id="" action="ppaction://media"/>
            <a:extLst>
              <a:ext uri="{FF2B5EF4-FFF2-40B4-BE49-F238E27FC236}">
                <a16:creationId xmlns:a16="http://schemas.microsoft.com/office/drawing/2014/main" id="{C80AD658-8940-4874-BE42-5DE7D6DC1C7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3946934594"/>
      </p:ext>
    </p:extLst>
  </p:cSld>
  <p:clrMapOvr>
    <a:masterClrMapping/>
  </p:clrMapOvr>
  <p:transition spd="slow" advTm="2702">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rgbClr val="0E4D70"/>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875C19A-1AAE-476A-A316-A2CF92D763D3}"/>
              </a:ext>
            </a:extLst>
          </p:cNvPr>
          <p:cNvSpPr>
            <a:spLocks noGrp="1"/>
          </p:cNvSpPr>
          <p:nvPr>
            <p:ph type="title"/>
          </p:nvPr>
        </p:nvSpPr>
        <p:spPr>
          <a:xfrm>
            <a:off x="444500" y="437879"/>
            <a:ext cx="11214100" cy="6297108"/>
          </a:xfrm>
        </p:spPr>
        <p:txBody>
          <a:bodyPr/>
          <a:lstStyle/>
          <a:p>
            <a:r>
              <a:rPr lang="en-US" sz="2800" b="0" dirty="0">
                <a:solidFill>
                  <a:srgbClr val="FFCC00"/>
                </a:solidFill>
              </a:rPr>
              <a:t>Objection 1 – </a:t>
            </a:r>
            <a:r>
              <a:rPr lang="en-US" sz="2800" b="0" dirty="0" err="1">
                <a:solidFill>
                  <a:srgbClr val="FFCC00"/>
                </a:solidFill>
              </a:rPr>
              <a:t>Rizzi</a:t>
            </a:r>
            <a:r>
              <a:rPr lang="en-US" sz="2800" b="0" dirty="0">
                <a:solidFill>
                  <a:srgbClr val="FFCC00"/>
                </a:solidFill>
              </a:rPr>
              <a:t> (1997:297) assumes that the TP following a fronted focus is discourse given.</a:t>
            </a:r>
            <a:br>
              <a:rPr lang="en-US" sz="2800" b="0" dirty="0"/>
            </a:br>
            <a:br>
              <a:rPr lang="en-US" sz="1200" b="0" dirty="0"/>
            </a:br>
            <a:br>
              <a:rPr lang="en-US" sz="1200" b="0" dirty="0"/>
            </a:br>
            <a:r>
              <a:rPr lang="en-US" sz="2800" b="0" dirty="0"/>
              <a:t>The </a:t>
            </a:r>
            <a:r>
              <a:rPr lang="en-US" sz="2800" b="0" dirty="0" err="1"/>
              <a:t>FocP</a:t>
            </a:r>
            <a:r>
              <a:rPr lang="en-US" sz="2800" b="0" dirty="0"/>
              <a:t> analysis cannot include this assumption. Focus in B and C has the same interpretation and must be treated the same way, with focus covertly moving to the specifier of </a:t>
            </a:r>
            <a:r>
              <a:rPr lang="en-US" sz="2800" b="0" dirty="0" err="1"/>
              <a:t>FocP</a:t>
            </a:r>
            <a:r>
              <a:rPr lang="en-US" sz="2800" b="0" dirty="0"/>
              <a:t>. But in C, TP is not discourse given. The above assumption would incorrectly make C ungrammatical.</a:t>
            </a:r>
            <a:br>
              <a:rPr lang="en-US" sz="2800" b="0" dirty="0"/>
            </a:br>
            <a:br>
              <a:rPr lang="en-US" sz="2800" b="0" dirty="0"/>
            </a:br>
            <a:br>
              <a:rPr lang="en-US" sz="2800" b="0" dirty="0"/>
            </a:br>
            <a:br>
              <a:rPr lang="en-US" sz="2800" b="0" dirty="0"/>
            </a:br>
            <a:br>
              <a:rPr lang="en-US" sz="2800" b="0" dirty="0"/>
            </a:br>
            <a:br>
              <a:rPr lang="en-US" sz="2800" b="0" dirty="0"/>
            </a:br>
            <a:br>
              <a:rPr lang="en-US" sz="2800" b="0" dirty="0"/>
            </a:br>
            <a:br>
              <a:rPr lang="en-US" sz="2800" b="0" dirty="0"/>
            </a:br>
            <a:br>
              <a:rPr lang="en-US" sz="2800" b="0" dirty="0"/>
            </a:br>
            <a:endParaRPr lang="en-US" b="0" dirty="0"/>
          </a:p>
        </p:txBody>
      </p:sp>
      <p:sp>
        <p:nvSpPr>
          <p:cNvPr id="10" name="Text Placeholder 9">
            <a:extLst>
              <a:ext uri="{FF2B5EF4-FFF2-40B4-BE49-F238E27FC236}">
                <a16:creationId xmlns:a16="http://schemas.microsoft.com/office/drawing/2014/main" id="{EF2BC084-E6DB-4DE7-B309-042A85EBA700}"/>
              </a:ext>
            </a:extLst>
          </p:cNvPr>
          <p:cNvSpPr>
            <a:spLocks noGrp="1"/>
          </p:cNvSpPr>
          <p:nvPr>
            <p:ph type="body" sz="quarter" idx="13"/>
          </p:nvPr>
        </p:nvSpPr>
        <p:spPr>
          <a:xfrm>
            <a:off x="-335953" y="3697233"/>
            <a:ext cx="12083453" cy="2582628"/>
          </a:xfrm>
        </p:spPr>
        <p:txBody>
          <a:bodyPr/>
          <a:lstStyle/>
          <a:p>
            <a:pPr marL="0" indent="0">
              <a:buNone/>
            </a:pPr>
            <a:r>
              <a:rPr lang="en-US" dirty="0"/>
              <a:t>     	</a:t>
            </a:r>
            <a:r>
              <a:rPr lang="en-US" sz="2400" dirty="0"/>
              <a:t>A: Gianni </a:t>
            </a:r>
            <a:r>
              <a:rPr lang="en-US" sz="2400" dirty="0" err="1"/>
              <a:t>studia</a:t>
            </a:r>
            <a:r>
              <a:rPr lang="en-US" sz="2400" dirty="0"/>
              <a:t> a Roma.</a:t>
            </a:r>
          </a:p>
          <a:p>
            <a:pPr marL="0" indent="0">
              <a:buNone/>
            </a:pPr>
            <a:r>
              <a:rPr lang="en-US" sz="2400" dirty="0"/>
              <a:t>	     </a:t>
            </a:r>
            <a:r>
              <a:rPr lang="en-US" sz="2400" i="1" dirty="0"/>
              <a:t>John studies in Rome</a:t>
            </a:r>
          </a:p>
          <a:p>
            <a:pPr marL="0" indent="0">
              <a:buNone/>
            </a:pPr>
            <a:endParaRPr lang="en-US" sz="1200" i="1" dirty="0"/>
          </a:p>
          <a:p>
            <a:pPr marL="0" indent="0">
              <a:buNone/>
            </a:pPr>
            <a:r>
              <a:rPr lang="en-US" sz="2400" i="1" dirty="0"/>
              <a:t>	</a:t>
            </a:r>
            <a:r>
              <a:rPr lang="en-US" sz="2400" dirty="0"/>
              <a:t> B: No. </a:t>
            </a:r>
            <a:r>
              <a:rPr lang="en-US" sz="2400" i="1" dirty="0"/>
              <a:t>pro </a:t>
            </a:r>
            <a:r>
              <a:rPr lang="en-US" sz="2400" dirty="0" err="1"/>
              <a:t>studia</a:t>
            </a:r>
            <a:r>
              <a:rPr lang="en-US" sz="2400" dirty="0"/>
              <a:t> </a:t>
            </a:r>
            <a:r>
              <a:rPr lang="en-US" sz="2400" dirty="0">
                <a:solidFill>
                  <a:srgbClr val="FFFF00"/>
                </a:solidFill>
              </a:rPr>
              <a:t>a MILANO</a:t>
            </a:r>
            <a:r>
              <a:rPr lang="en-US" sz="2400" baseline="-25000" dirty="0">
                <a:solidFill>
                  <a:srgbClr val="FFFF00"/>
                </a:solidFill>
              </a:rPr>
              <a:t>F</a:t>
            </a:r>
            <a:r>
              <a:rPr lang="en-US" sz="2400" dirty="0"/>
              <a:t>. 		C: No. </a:t>
            </a:r>
            <a:r>
              <a:rPr lang="en-US" sz="2400" i="1" dirty="0"/>
              <a:t>pro </a:t>
            </a:r>
            <a:r>
              <a:rPr lang="en-US" sz="2400" dirty="0" err="1"/>
              <a:t>studia</a:t>
            </a:r>
            <a:r>
              <a:rPr lang="en-US" sz="2400" dirty="0"/>
              <a:t> </a:t>
            </a:r>
            <a:r>
              <a:rPr lang="en-US" sz="2400" b="1" dirty="0" err="1">
                <a:solidFill>
                  <a:srgbClr val="FFCC00"/>
                </a:solidFill>
              </a:rPr>
              <a:t>fisica</a:t>
            </a:r>
            <a:r>
              <a:rPr lang="en-US" sz="2400" dirty="0"/>
              <a:t> </a:t>
            </a:r>
            <a:r>
              <a:rPr lang="en-US" sz="2400" dirty="0">
                <a:solidFill>
                  <a:srgbClr val="FFFF00"/>
                </a:solidFill>
              </a:rPr>
              <a:t>a MILANO</a:t>
            </a:r>
            <a:r>
              <a:rPr lang="en-US" sz="2400" baseline="-25000" dirty="0">
                <a:solidFill>
                  <a:srgbClr val="FFFF00"/>
                </a:solidFill>
              </a:rPr>
              <a:t>F</a:t>
            </a:r>
            <a:r>
              <a:rPr lang="en-US" sz="2400" dirty="0"/>
              <a:t>.</a:t>
            </a:r>
          </a:p>
          <a:p>
            <a:pPr marL="0" indent="0">
              <a:buNone/>
            </a:pPr>
            <a:r>
              <a:rPr lang="en-US" sz="2400" dirty="0"/>
              <a:t>	</a:t>
            </a:r>
            <a:r>
              <a:rPr lang="en-US" sz="2400" i="1" dirty="0"/>
              <a:t>     No. (He) studies in Milan 		    No. (He) studies physics In Milan</a:t>
            </a:r>
            <a:r>
              <a:rPr lang="en-US" sz="2400" dirty="0"/>
              <a:t>	</a:t>
            </a:r>
          </a:p>
          <a:p>
            <a:pPr marL="0" indent="0">
              <a:buNone/>
            </a:pPr>
            <a:endParaRPr lang="en-US" dirty="0"/>
          </a:p>
        </p:txBody>
      </p:sp>
      <p:sp>
        <p:nvSpPr>
          <p:cNvPr id="2" name="Slide Number Placeholder 1">
            <a:extLst>
              <a:ext uri="{FF2B5EF4-FFF2-40B4-BE49-F238E27FC236}">
                <a16:creationId xmlns:a16="http://schemas.microsoft.com/office/drawing/2014/main" id="{BE9800F6-D571-48C4-8466-12AA1ADB6599}"/>
              </a:ext>
            </a:extLst>
          </p:cNvPr>
          <p:cNvSpPr>
            <a:spLocks noGrp="1"/>
          </p:cNvSpPr>
          <p:nvPr>
            <p:ph type="sldNum" sz="quarter" idx="12"/>
          </p:nvPr>
        </p:nvSpPr>
        <p:spPr/>
        <p:txBody>
          <a:bodyPr/>
          <a:lstStyle/>
          <a:p>
            <a:fld id="{C263D6C4-4840-40CC-AC84-17E24B3B7BDE}" type="slidenum">
              <a:rPr lang="en-US" smtClean="0"/>
              <a:pPr/>
              <a:t>10</a:t>
            </a:fld>
            <a:endParaRPr lang="en-US" dirty="0"/>
          </a:p>
        </p:txBody>
      </p:sp>
      <p:pic>
        <p:nvPicPr>
          <p:cNvPr id="16" name="Audio 15">
            <a:hlinkClick r:id="" action="ppaction://media"/>
            <a:extLst>
              <a:ext uri="{FF2B5EF4-FFF2-40B4-BE49-F238E27FC236}">
                <a16:creationId xmlns:a16="http://schemas.microsoft.com/office/drawing/2014/main" id="{2F325A27-BFAD-4991-8FFE-E73A5951BD6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1037619886"/>
      </p:ext>
    </p:extLst>
  </p:cSld>
  <p:clrMapOvr>
    <a:masterClrMapping/>
  </p:clrMapOvr>
  <mc:AlternateContent xmlns:mc="http://schemas.openxmlformats.org/markup-compatibility/2006" xmlns:p14="http://schemas.microsoft.com/office/powerpoint/2010/main">
    <mc:Choice Requires="p14">
      <p:transition spd="med" p14:dur="700" advTm="103643">
        <p:fade/>
      </p:transition>
    </mc:Choice>
    <mc:Fallback xmlns="">
      <p:transition spd="med" advTm="10364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rgbClr val="0E4D70"/>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875C19A-1AAE-476A-A316-A2CF92D763D3}"/>
              </a:ext>
            </a:extLst>
          </p:cNvPr>
          <p:cNvSpPr>
            <a:spLocks noGrp="1"/>
          </p:cNvSpPr>
          <p:nvPr>
            <p:ph type="title"/>
          </p:nvPr>
        </p:nvSpPr>
        <p:spPr>
          <a:xfrm>
            <a:off x="444500" y="385270"/>
            <a:ext cx="11214100" cy="1172629"/>
          </a:xfrm>
        </p:spPr>
        <p:txBody>
          <a:bodyPr/>
          <a:lstStyle/>
          <a:p>
            <a:r>
              <a:rPr lang="en-US" sz="2600" b="0" dirty="0">
                <a:solidFill>
                  <a:srgbClr val="FFCC00"/>
                </a:solidFill>
              </a:rPr>
              <a:t>Objection 2 – Bianchi et al (2015:17) distinguishes </a:t>
            </a:r>
            <a:r>
              <a:rPr lang="en-US" sz="2600" b="0" dirty="0" err="1">
                <a:solidFill>
                  <a:srgbClr val="FFCC00"/>
                </a:solidFill>
              </a:rPr>
              <a:t>frontable</a:t>
            </a:r>
            <a:r>
              <a:rPr lang="en-US" sz="2600" b="0" dirty="0">
                <a:solidFill>
                  <a:srgbClr val="FFCC00"/>
                </a:solidFill>
              </a:rPr>
              <a:t> </a:t>
            </a:r>
            <a:r>
              <a:rPr lang="en-US" sz="2600" i="1" dirty="0">
                <a:solidFill>
                  <a:srgbClr val="FFCC00"/>
                </a:solidFill>
              </a:rPr>
              <a:t>corrective</a:t>
            </a:r>
            <a:r>
              <a:rPr lang="en-US" sz="2600" b="0" i="1" dirty="0">
                <a:solidFill>
                  <a:srgbClr val="FFCC00"/>
                </a:solidFill>
              </a:rPr>
              <a:t> </a:t>
            </a:r>
            <a:r>
              <a:rPr lang="en-US" sz="2600" b="0" dirty="0">
                <a:solidFill>
                  <a:srgbClr val="FFCC00"/>
                </a:solidFill>
              </a:rPr>
              <a:t>from </a:t>
            </a:r>
            <a:r>
              <a:rPr lang="en-US" sz="2600" b="0" dirty="0" err="1">
                <a:solidFill>
                  <a:srgbClr val="FFCC00"/>
                </a:solidFill>
              </a:rPr>
              <a:t>unfrontable</a:t>
            </a:r>
            <a:r>
              <a:rPr lang="en-US" sz="2600" b="0" dirty="0">
                <a:solidFill>
                  <a:srgbClr val="FFCC00"/>
                </a:solidFill>
              </a:rPr>
              <a:t> </a:t>
            </a:r>
            <a:r>
              <a:rPr lang="en-US" sz="2600" i="1" dirty="0">
                <a:solidFill>
                  <a:srgbClr val="FFCC00"/>
                </a:solidFill>
              </a:rPr>
              <a:t>contrastive</a:t>
            </a:r>
            <a:r>
              <a:rPr lang="en-US" sz="2600" b="0" i="1" dirty="0">
                <a:solidFill>
                  <a:srgbClr val="FFCC00"/>
                </a:solidFill>
              </a:rPr>
              <a:t> </a:t>
            </a:r>
            <a:r>
              <a:rPr lang="en-US" sz="2600" b="0" dirty="0">
                <a:solidFill>
                  <a:srgbClr val="FFCC00"/>
                </a:solidFill>
              </a:rPr>
              <a:t>foci (mirative focus ignored here; see also Bianchi &amp; </a:t>
            </a:r>
            <a:r>
              <a:rPr lang="en-US" sz="2600" b="0" dirty="0" err="1">
                <a:solidFill>
                  <a:srgbClr val="FFCC00"/>
                </a:solidFill>
              </a:rPr>
              <a:t>Bocci</a:t>
            </a:r>
            <a:r>
              <a:rPr lang="en-US" sz="2600" b="0" dirty="0">
                <a:solidFill>
                  <a:srgbClr val="FFCC00"/>
                </a:solidFill>
              </a:rPr>
              <a:t> 2012, Bianchi 2013).  </a:t>
            </a:r>
            <a:endParaRPr lang="en-US" b="0" dirty="0"/>
          </a:p>
        </p:txBody>
      </p:sp>
      <p:sp>
        <p:nvSpPr>
          <p:cNvPr id="2" name="Slide Number Placeholder 1">
            <a:extLst>
              <a:ext uri="{FF2B5EF4-FFF2-40B4-BE49-F238E27FC236}">
                <a16:creationId xmlns:a16="http://schemas.microsoft.com/office/drawing/2014/main" id="{BE9800F6-D571-48C4-8466-12AA1ADB6599}"/>
              </a:ext>
            </a:extLst>
          </p:cNvPr>
          <p:cNvSpPr>
            <a:spLocks noGrp="1"/>
          </p:cNvSpPr>
          <p:nvPr>
            <p:ph type="sldNum" sz="quarter" idx="12"/>
          </p:nvPr>
        </p:nvSpPr>
        <p:spPr/>
        <p:txBody>
          <a:bodyPr/>
          <a:lstStyle/>
          <a:p>
            <a:fld id="{C263D6C4-4840-40CC-AC84-17E24B3B7BDE}" type="slidenum">
              <a:rPr lang="en-US" smtClean="0"/>
              <a:pPr/>
              <a:t>11</a:t>
            </a:fld>
            <a:endParaRPr lang="en-US" dirty="0"/>
          </a:p>
        </p:txBody>
      </p:sp>
      <p:sp>
        <p:nvSpPr>
          <p:cNvPr id="11" name="Text Placeholder 9">
            <a:extLst>
              <a:ext uri="{FF2B5EF4-FFF2-40B4-BE49-F238E27FC236}">
                <a16:creationId xmlns:a16="http://schemas.microsoft.com/office/drawing/2014/main" id="{66A5FD4A-7866-4053-A2C3-8DC25EB4F7AD}"/>
              </a:ext>
            </a:extLst>
          </p:cNvPr>
          <p:cNvSpPr>
            <a:spLocks noGrp="1"/>
          </p:cNvSpPr>
          <p:nvPr>
            <p:ph type="body" sz="quarter" idx="13"/>
          </p:nvPr>
        </p:nvSpPr>
        <p:spPr>
          <a:xfrm>
            <a:off x="-500613" y="3253903"/>
            <a:ext cx="12595336" cy="3426298"/>
          </a:xfrm>
        </p:spPr>
        <p:txBody>
          <a:bodyPr/>
          <a:lstStyle/>
          <a:p>
            <a:pPr marL="0" indent="0">
              <a:spcAft>
                <a:spcPts val="0"/>
              </a:spcAft>
              <a:buNone/>
            </a:pPr>
            <a:r>
              <a:rPr lang="en-US" sz="2400" dirty="0"/>
              <a:t>     	A: Gianni </a:t>
            </a:r>
            <a:r>
              <a:rPr lang="en-US" sz="2400" dirty="0" err="1"/>
              <a:t>studia</a:t>
            </a:r>
            <a:r>
              <a:rPr lang="en-US" sz="2400" dirty="0"/>
              <a:t> a Roma.</a:t>
            </a:r>
          </a:p>
          <a:p>
            <a:pPr marL="0" indent="0">
              <a:buNone/>
            </a:pPr>
            <a:r>
              <a:rPr lang="en-US" sz="2400" dirty="0"/>
              <a:t>	     </a:t>
            </a:r>
            <a:r>
              <a:rPr lang="en-US" sz="2400" i="1" dirty="0"/>
              <a:t>John studies in Rome</a:t>
            </a:r>
          </a:p>
          <a:p>
            <a:pPr marL="0" indent="0">
              <a:buNone/>
            </a:pPr>
            <a:endParaRPr lang="en-US" sz="600" dirty="0"/>
          </a:p>
          <a:p>
            <a:pPr marL="0" indent="0">
              <a:spcAft>
                <a:spcPts val="0"/>
              </a:spcAft>
              <a:buNone/>
            </a:pPr>
            <a:r>
              <a:rPr lang="en-US" sz="2400" dirty="0"/>
              <a:t>	B: No. </a:t>
            </a:r>
            <a:r>
              <a:rPr lang="en-US" sz="2400" i="1" dirty="0"/>
              <a:t>pro </a:t>
            </a:r>
            <a:r>
              <a:rPr lang="en-US" sz="2400" dirty="0" err="1"/>
              <a:t>studia</a:t>
            </a:r>
            <a:r>
              <a:rPr lang="en-US" sz="2400" dirty="0"/>
              <a:t> </a:t>
            </a:r>
            <a:r>
              <a:rPr lang="en-US" sz="2400" dirty="0">
                <a:solidFill>
                  <a:srgbClr val="FFFF00"/>
                </a:solidFill>
              </a:rPr>
              <a:t>a MILANO</a:t>
            </a:r>
            <a:r>
              <a:rPr lang="en-US" sz="2400" baseline="-25000" dirty="0">
                <a:solidFill>
                  <a:srgbClr val="FFFF00"/>
                </a:solidFill>
              </a:rPr>
              <a:t>F</a:t>
            </a:r>
            <a:r>
              <a:rPr lang="en-US" sz="2400" dirty="0"/>
              <a:t>.		B':  No. </a:t>
            </a:r>
            <a:r>
              <a:rPr lang="en-US" sz="2400" dirty="0">
                <a:solidFill>
                  <a:srgbClr val="FFFF00"/>
                </a:solidFill>
              </a:rPr>
              <a:t>A MILANO</a:t>
            </a:r>
            <a:r>
              <a:rPr lang="en-US" sz="2400" baseline="-25000" dirty="0">
                <a:solidFill>
                  <a:srgbClr val="FFFF00"/>
                </a:solidFill>
              </a:rPr>
              <a:t>F</a:t>
            </a:r>
            <a:r>
              <a:rPr lang="en-US" sz="2400" dirty="0"/>
              <a:t>, [</a:t>
            </a:r>
            <a:r>
              <a:rPr lang="en-US" sz="2400" i="1" dirty="0"/>
              <a:t>pro </a:t>
            </a:r>
            <a:r>
              <a:rPr lang="en-US" sz="2400" dirty="0" err="1"/>
              <a:t>studia</a:t>
            </a:r>
            <a:r>
              <a:rPr lang="en-US" sz="2400" dirty="0"/>
              <a:t>]. 	</a:t>
            </a:r>
          </a:p>
          <a:p>
            <a:pPr marL="0" indent="0">
              <a:buNone/>
            </a:pPr>
            <a:r>
              <a:rPr lang="en-US" sz="2400" dirty="0"/>
              <a:t>	     </a:t>
            </a:r>
            <a:r>
              <a:rPr lang="en-US" sz="2400" i="1" dirty="0"/>
              <a:t>No. (He) studies in Milan		      No. In Milan, (he) studies 	</a:t>
            </a:r>
          </a:p>
          <a:p>
            <a:pPr marL="0" indent="0">
              <a:buNone/>
            </a:pPr>
            <a:endParaRPr lang="en-US" sz="600" i="1" dirty="0"/>
          </a:p>
          <a:p>
            <a:pPr marL="0" indent="0">
              <a:spcAft>
                <a:spcPts val="0"/>
              </a:spcAft>
              <a:buNone/>
            </a:pPr>
            <a:r>
              <a:rPr lang="en-US" sz="2400" i="1" dirty="0"/>
              <a:t>	</a:t>
            </a:r>
            <a:r>
              <a:rPr lang="en-US" sz="2400" dirty="0"/>
              <a:t>C: No. </a:t>
            </a:r>
            <a:r>
              <a:rPr lang="en-US" sz="2400" i="1" dirty="0"/>
              <a:t>pro </a:t>
            </a:r>
            <a:r>
              <a:rPr lang="en-US" sz="2400" dirty="0" err="1"/>
              <a:t>studia</a:t>
            </a:r>
            <a:r>
              <a:rPr lang="en-US" sz="2400" dirty="0"/>
              <a:t> </a:t>
            </a:r>
            <a:r>
              <a:rPr lang="en-US" sz="2400" b="1" dirty="0" err="1">
                <a:solidFill>
                  <a:srgbClr val="FFCC00"/>
                </a:solidFill>
              </a:rPr>
              <a:t>fisica</a:t>
            </a:r>
            <a:r>
              <a:rPr lang="en-US" sz="2400" dirty="0"/>
              <a:t> </a:t>
            </a:r>
            <a:r>
              <a:rPr lang="en-US" sz="2400" dirty="0">
                <a:solidFill>
                  <a:srgbClr val="FFFF00"/>
                </a:solidFill>
              </a:rPr>
              <a:t>a MILANO</a:t>
            </a:r>
            <a:r>
              <a:rPr lang="en-US" sz="2400" baseline="-25000" dirty="0">
                <a:solidFill>
                  <a:srgbClr val="FFFF00"/>
                </a:solidFill>
              </a:rPr>
              <a:t>F</a:t>
            </a:r>
            <a:r>
              <a:rPr lang="en-US" sz="2400" dirty="0"/>
              <a:t>.	C': * No. </a:t>
            </a:r>
            <a:r>
              <a:rPr lang="en-US" sz="2400" dirty="0">
                <a:solidFill>
                  <a:srgbClr val="FFFF00"/>
                </a:solidFill>
              </a:rPr>
              <a:t>A MILANO</a:t>
            </a:r>
            <a:r>
              <a:rPr lang="en-US" sz="2400" baseline="-25000" dirty="0">
                <a:solidFill>
                  <a:srgbClr val="FFFF00"/>
                </a:solidFill>
              </a:rPr>
              <a:t>F</a:t>
            </a:r>
            <a:r>
              <a:rPr lang="en-US" sz="2400" dirty="0"/>
              <a:t>, [</a:t>
            </a:r>
            <a:r>
              <a:rPr lang="en-US" sz="2400" i="1" dirty="0"/>
              <a:t>pro </a:t>
            </a:r>
            <a:r>
              <a:rPr lang="en-US" sz="2400" dirty="0" err="1"/>
              <a:t>studia</a:t>
            </a:r>
            <a:r>
              <a:rPr lang="en-US" sz="2400" dirty="0"/>
              <a:t> </a:t>
            </a:r>
            <a:r>
              <a:rPr lang="en-US" sz="2400" b="1" dirty="0" err="1">
                <a:solidFill>
                  <a:srgbClr val="FFCC00"/>
                </a:solidFill>
              </a:rPr>
              <a:t>fisica</a:t>
            </a:r>
            <a:r>
              <a:rPr lang="en-US" sz="2400" dirty="0"/>
              <a:t>]. </a:t>
            </a:r>
          </a:p>
          <a:p>
            <a:pPr marL="0" indent="0">
              <a:buNone/>
            </a:pPr>
            <a:r>
              <a:rPr lang="en-US" sz="2400" dirty="0"/>
              <a:t>	</a:t>
            </a:r>
            <a:r>
              <a:rPr lang="en-US" sz="2400" i="1" dirty="0"/>
              <a:t>  </a:t>
            </a:r>
            <a:r>
              <a:rPr lang="en-US" sz="2400" dirty="0"/>
              <a:t>   </a:t>
            </a:r>
            <a:r>
              <a:rPr lang="en-US" sz="2400" i="1" dirty="0"/>
              <a:t>No. (He) studies physics In Milan	</a:t>
            </a:r>
            <a:endParaRPr lang="en-US" sz="2400" dirty="0"/>
          </a:p>
        </p:txBody>
      </p:sp>
      <p:sp>
        <p:nvSpPr>
          <p:cNvPr id="5" name="Title 6">
            <a:extLst>
              <a:ext uri="{FF2B5EF4-FFF2-40B4-BE49-F238E27FC236}">
                <a16:creationId xmlns:a16="http://schemas.microsoft.com/office/drawing/2014/main" id="{48BCA062-4A8D-41B7-A800-3C25428E04F6}"/>
              </a:ext>
            </a:extLst>
          </p:cNvPr>
          <p:cNvSpPr txBox="1">
            <a:spLocks/>
          </p:cNvSpPr>
          <p:nvPr/>
        </p:nvSpPr>
        <p:spPr>
          <a:xfrm>
            <a:off x="444500" y="1557899"/>
            <a:ext cx="11214100" cy="1172629"/>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lang="en-GB" sz="3200" b="1" kern="1200" spc="-70" baseline="0" dirty="0">
                <a:solidFill>
                  <a:schemeClr val="bg1"/>
                </a:solidFill>
                <a:latin typeface="+mj-lt"/>
                <a:ea typeface="+mj-ea"/>
                <a:cs typeface="+mj-cs"/>
              </a:defRPr>
            </a:lvl1pPr>
          </a:lstStyle>
          <a:p>
            <a:pPr marL="457200" indent="-457200">
              <a:buFont typeface="Arial" panose="020B0604020202020204" pitchFamily="34" charset="0"/>
              <a:buChar char="•"/>
            </a:pPr>
            <a:r>
              <a:rPr lang="en-US" sz="2600" b="0" dirty="0">
                <a:solidFill>
                  <a:srgbClr val="FFCC00"/>
                </a:solidFill>
              </a:rPr>
              <a:t>The B-replies involve </a:t>
            </a:r>
            <a:r>
              <a:rPr lang="en-US" sz="2600" i="1" dirty="0">
                <a:solidFill>
                  <a:srgbClr val="FFCC00"/>
                </a:solidFill>
              </a:rPr>
              <a:t>corrective</a:t>
            </a:r>
            <a:r>
              <a:rPr lang="en-US" sz="2600" b="0" dirty="0">
                <a:solidFill>
                  <a:srgbClr val="FFCC00"/>
                </a:solidFill>
              </a:rPr>
              <a:t> foci. They front to check their </a:t>
            </a:r>
            <a:r>
              <a:rPr lang="en-US" sz="2600" b="0" i="1" dirty="0">
                <a:solidFill>
                  <a:srgbClr val="FFCC00"/>
                </a:solidFill>
              </a:rPr>
              <a:t>[</a:t>
            </a:r>
            <a:r>
              <a:rPr lang="en-US" sz="2600" b="0" i="1" dirty="0" err="1">
                <a:solidFill>
                  <a:srgbClr val="FFCC00"/>
                </a:solidFill>
              </a:rPr>
              <a:t>corr</a:t>
            </a:r>
            <a:r>
              <a:rPr lang="en-US" sz="2600" b="0" i="1" dirty="0">
                <a:solidFill>
                  <a:srgbClr val="FFCC00"/>
                </a:solidFill>
              </a:rPr>
              <a:t>]</a:t>
            </a:r>
            <a:r>
              <a:rPr lang="en-US" sz="2600" b="0" dirty="0">
                <a:solidFill>
                  <a:srgbClr val="FFCC00"/>
                </a:solidFill>
              </a:rPr>
              <a:t> feature. Their background must match that of the corrected proposition. </a:t>
            </a:r>
            <a:br>
              <a:rPr lang="en-US" sz="2600" b="0" dirty="0">
                <a:solidFill>
                  <a:srgbClr val="FFCC00"/>
                </a:solidFill>
              </a:rPr>
            </a:br>
            <a:r>
              <a:rPr lang="en-US" sz="2600" b="0" dirty="0">
                <a:solidFill>
                  <a:srgbClr val="FFCC00"/>
                </a:solidFill>
              </a:rPr>
              <a:t> </a:t>
            </a:r>
            <a:endParaRPr lang="en-US" b="0" dirty="0"/>
          </a:p>
        </p:txBody>
      </p:sp>
      <p:sp>
        <p:nvSpPr>
          <p:cNvPr id="6" name="Title 6">
            <a:extLst>
              <a:ext uri="{FF2B5EF4-FFF2-40B4-BE49-F238E27FC236}">
                <a16:creationId xmlns:a16="http://schemas.microsoft.com/office/drawing/2014/main" id="{5BEE8C50-78BE-4692-8C69-F38B4D58CAA7}"/>
              </a:ext>
            </a:extLst>
          </p:cNvPr>
          <p:cNvSpPr txBox="1">
            <a:spLocks/>
          </p:cNvSpPr>
          <p:nvPr/>
        </p:nvSpPr>
        <p:spPr>
          <a:xfrm>
            <a:off x="444500" y="2379663"/>
            <a:ext cx="11214100" cy="812530"/>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lang="en-GB" sz="3200" b="1" kern="1200" spc="-70" baseline="0" dirty="0">
                <a:solidFill>
                  <a:schemeClr val="bg1"/>
                </a:solidFill>
                <a:latin typeface="+mj-lt"/>
                <a:ea typeface="+mj-ea"/>
                <a:cs typeface="+mj-cs"/>
              </a:defRPr>
            </a:lvl1pPr>
          </a:lstStyle>
          <a:p>
            <a:pPr marL="457200" indent="-457200">
              <a:buFont typeface="Arial" panose="020B0604020202020204" pitchFamily="34" charset="0"/>
              <a:buChar char="•"/>
            </a:pPr>
            <a:r>
              <a:rPr lang="en-US" sz="2600" b="0" dirty="0">
                <a:solidFill>
                  <a:srgbClr val="FFCC00"/>
                </a:solidFill>
              </a:rPr>
              <a:t>The C-replies involve merely </a:t>
            </a:r>
            <a:r>
              <a:rPr lang="en-US" sz="2600" i="1" dirty="0">
                <a:solidFill>
                  <a:srgbClr val="FFCC00"/>
                </a:solidFill>
              </a:rPr>
              <a:t>contrastive</a:t>
            </a:r>
            <a:r>
              <a:rPr lang="en-US" sz="2600" b="0" dirty="0">
                <a:solidFill>
                  <a:srgbClr val="FFCC00"/>
                </a:solidFill>
              </a:rPr>
              <a:t> foci lacking a </a:t>
            </a:r>
            <a:r>
              <a:rPr lang="en-US" sz="2600" b="0" i="1" dirty="0">
                <a:solidFill>
                  <a:srgbClr val="FFCC00"/>
                </a:solidFill>
              </a:rPr>
              <a:t>[</a:t>
            </a:r>
            <a:r>
              <a:rPr lang="en-US" sz="2600" b="0" i="1" dirty="0" err="1">
                <a:solidFill>
                  <a:srgbClr val="FFCC00"/>
                </a:solidFill>
              </a:rPr>
              <a:t>corr</a:t>
            </a:r>
            <a:r>
              <a:rPr lang="en-US" sz="2600" b="0" i="1" dirty="0">
                <a:solidFill>
                  <a:srgbClr val="FFCC00"/>
                </a:solidFill>
              </a:rPr>
              <a:t>]</a:t>
            </a:r>
            <a:r>
              <a:rPr lang="en-US" sz="2600" b="0" dirty="0">
                <a:solidFill>
                  <a:srgbClr val="FFCC00"/>
                </a:solidFill>
              </a:rPr>
              <a:t> feature. They do not front and are not subject to background-matching. </a:t>
            </a:r>
            <a:endParaRPr lang="en-US" b="0" dirty="0"/>
          </a:p>
        </p:txBody>
      </p:sp>
      <p:pic>
        <p:nvPicPr>
          <p:cNvPr id="24" name="Audio 23">
            <a:hlinkClick r:id="" action="ppaction://media"/>
            <a:extLst>
              <a:ext uri="{FF2B5EF4-FFF2-40B4-BE49-F238E27FC236}">
                <a16:creationId xmlns:a16="http://schemas.microsoft.com/office/drawing/2014/main" id="{95253864-32EB-431F-8785-562B5FB51142}"/>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3793069595"/>
      </p:ext>
    </p:extLst>
  </p:cSld>
  <p:clrMapOvr>
    <a:masterClrMapping/>
  </p:clrMapOvr>
  <mc:AlternateContent xmlns:mc="http://schemas.openxmlformats.org/markup-compatibility/2006" xmlns:p14="http://schemas.microsoft.com/office/powerpoint/2010/main">
    <mc:Choice Requires="p14">
      <p:transition spd="med" p14:dur="700" advTm="121803">
        <p:fade/>
      </p:transition>
    </mc:Choice>
    <mc:Fallback xmlns="">
      <p:transition spd="med" advTm="12180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3" fill="hold" display="0">
                  <p:stCondLst>
                    <p:cond delay="indefinite"/>
                  </p:stCondLst>
                  <p:endCondLst>
                    <p:cond evt="onStopAudio" delay="0">
                      <p:tgtEl>
                        <p:sldTgt/>
                      </p:tgtEl>
                    </p:cond>
                  </p:endCondLst>
                </p:cTn>
                <p:tgtEl>
                  <p:spTgt spid="24"/>
                </p:tgtEl>
              </p:cMediaNode>
            </p:audio>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0E4D70"/>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875C19A-1AAE-476A-A316-A2CF92D763D3}"/>
              </a:ext>
            </a:extLst>
          </p:cNvPr>
          <p:cNvSpPr>
            <a:spLocks noGrp="1"/>
          </p:cNvSpPr>
          <p:nvPr>
            <p:ph type="title"/>
          </p:nvPr>
        </p:nvSpPr>
        <p:spPr>
          <a:xfrm>
            <a:off x="444500" y="408917"/>
            <a:ext cx="11747500" cy="5853910"/>
          </a:xfrm>
        </p:spPr>
        <p:txBody>
          <a:bodyPr/>
          <a:lstStyle/>
          <a:p>
            <a:r>
              <a:rPr lang="en-US" sz="2400" dirty="0"/>
              <a:t>Reply I – The </a:t>
            </a:r>
            <a:r>
              <a:rPr lang="en-US" sz="2400" dirty="0" err="1"/>
              <a:t>unfrontable</a:t>
            </a:r>
            <a:r>
              <a:rPr lang="en-US" sz="2400" dirty="0"/>
              <a:t> foci in C are as corrective as those in B</a:t>
            </a:r>
            <a:br>
              <a:rPr lang="en-US" sz="2400" b="0" dirty="0"/>
            </a:br>
            <a:br>
              <a:rPr lang="en-US" sz="1200" b="0" dirty="0"/>
            </a:br>
            <a:r>
              <a:rPr lang="en-US" sz="2400" b="0" dirty="0"/>
              <a:t>C has the same corrective interpretation and pragmatic consequences of B. Once C is uttered and accepted, the proposition in A is expunged from the common ground and replaced by C. The B and C replies express the same type of focalization.</a:t>
            </a:r>
            <a:br>
              <a:rPr lang="en-US" sz="2400" b="0" dirty="0"/>
            </a:br>
            <a:br>
              <a:rPr lang="en-US" sz="2400" b="0" dirty="0"/>
            </a:br>
            <a:br>
              <a:rPr lang="en-US" sz="2400" b="0" dirty="0"/>
            </a:br>
            <a:br>
              <a:rPr lang="en-US" sz="2400" b="0" dirty="0"/>
            </a:br>
            <a:br>
              <a:rPr lang="en-US" sz="2400" b="0" dirty="0"/>
            </a:br>
            <a:br>
              <a:rPr lang="en-US" sz="2400" b="0" dirty="0"/>
            </a:br>
            <a:br>
              <a:rPr lang="en-US" sz="2400" b="0" dirty="0"/>
            </a:br>
            <a:br>
              <a:rPr lang="en-US" sz="2400" b="0" dirty="0"/>
            </a:br>
            <a:br>
              <a:rPr lang="en-US" sz="2400" b="0" dirty="0"/>
            </a:br>
            <a:br>
              <a:rPr lang="en-US" sz="2400" b="0" dirty="0"/>
            </a:br>
            <a:br>
              <a:rPr lang="en-US" sz="2400" b="0" dirty="0"/>
            </a:br>
            <a:br>
              <a:rPr lang="en-US" sz="2400" b="0" dirty="0"/>
            </a:br>
            <a:br>
              <a:rPr lang="en-US" sz="1200" b="0" dirty="0"/>
            </a:br>
            <a:endParaRPr lang="en-US" b="0" dirty="0"/>
          </a:p>
        </p:txBody>
      </p:sp>
      <p:sp>
        <p:nvSpPr>
          <p:cNvPr id="2" name="Slide Number Placeholder 1">
            <a:extLst>
              <a:ext uri="{FF2B5EF4-FFF2-40B4-BE49-F238E27FC236}">
                <a16:creationId xmlns:a16="http://schemas.microsoft.com/office/drawing/2014/main" id="{BE9800F6-D571-48C4-8466-12AA1ADB6599}"/>
              </a:ext>
            </a:extLst>
          </p:cNvPr>
          <p:cNvSpPr>
            <a:spLocks noGrp="1"/>
          </p:cNvSpPr>
          <p:nvPr>
            <p:ph type="sldNum" sz="quarter" idx="12"/>
          </p:nvPr>
        </p:nvSpPr>
        <p:spPr/>
        <p:txBody>
          <a:bodyPr/>
          <a:lstStyle/>
          <a:p>
            <a:fld id="{C263D6C4-4840-40CC-AC84-17E24B3B7BDE}" type="slidenum">
              <a:rPr lang="en-US" smtClean="0"/>
              <a:pPr/>
              <a:t>12</a:t>
            </a:fld>
            <a:endParaRPr lang="en-US" dirty="0"/>
          </a:p>
        </p:txBody>
      </p:sp>
      <p:sp>
        <p:nvSpPr>
          <p:cNvPr id="8" name="Text Placeholder 9">
            <a:extLst>
              <a:ext uri="{FF2B5EF4-FFF2-40B4-BE49-F238E27FC236}">
                <a16:creationId xmlns:a16="http://schemas.microsoft.com/office/drawing/2014/main" id="{4BEB4AC9-D82F-4E25-88D8-18DFCFE7E7A1}"/>
              </a:ext>
            </a:extLst>
          </p:cNvPr>
          <p:cNvSpPr>
            <a:spLocks noGrp="1"/>
          </p:cNvSpPr>
          <p:nvPr>
            <p:ph type="body" sz="quarter" idx="13"/>
          </p:nvPr>
        </p:nvSpPr>
        <p:spPr>
          <a:xfrm>
            <a:off x="-481158" y="2164405"/>
            <a:ext cx="12595336" cy="3426298"/>
          </a:xfrm>
        </p:spPr>
        <p:txBody>
          <a:bodyPr/>
          <a:lstStyle/>
          <a:p>
            <a:pPr marL="0" indent="0">
              <a:spcAft>
                <a:spcPts val="0"/>
              </a:spcAft>
              <a:buNone/>
            </a:pPr>
            <a:r>
              <a:rPr lang="en-US" sz="2400" dirty="0"/>
              <a:t>     	A: Gianni </a:t>
            </a:r>
            <a:r>
              <a:rPr lang="en-US" sz="2400" dirty="0" err="1"/>
              <a:t>studia</a:t>
            </a:r>
            <a:r>
              <a:rPr lang="en-US" sz="2400" dirty="0"/>
              <a:t> a Roma.</a:t>
            </a:r>
          </a:p>
          <a:p>
            <a:pPr marL="0" indent="0">
              <a:buNone/>
            </a:pPr>
            <a:r>
              <a:rPr lang="en-US" sz="2400" dirty="0"/>
              <a:t>	     </a:t>
            </a:r>
            <a:r>
              <a:rPr lang="en-US" sz="2400" i="1" dirty="0"/>
              <a:t>John studies in Rome</a:t>
            </a:r>
          </a:p>
          <a:p>
            <a:pPr marL="0" indent="0">
              <a:buNone/>
            </a:pPr>
            <a:endParaRPr lang="en-US" sz="600" dirty="0"/>
          </a:p>
          <a:p>
            <a:pPr marL="0" indent="0">
              <a:spcAft>
                <a:spcPts val="0"/>
              </a:spcAft>
              <a:buNone/>
            </a:pPr>
            <a:r>
              <a:rPr lang="en-US" sz="2400" dirty="0"/>
              <a:t>	B: No. </a:t>
            </a:r>
            <a:r>
              <a:rPr lang="en-US" sz="2400" i="1" dirty="0"/>
              <a:t>pro </a:t>
            </a:r>
            <a:r>
              <a:rPr lang="en-US" sz="2400" dirty="0" err="1"/>
              <a:t>studia</a:t>
            </a:r>
            <a:r>
              <a:rPr lang="en-US" sz="2400" dirty="0"/>
              <a:t> </a:t>
            </a:r>
            <a:r>
              <a:rPr lang="en-US" sz="2400" dirty="0">
                <a:solidFill>
                  <a:srgbClr val="FFFF00"/>
                </a:solidFill>
              </a:rPr>
              <a:t>a MILANO</a:t>
            </a:r>
            <a:r>
              <a:rPr lang="en-US" sz="2400" baseline="-25000" dirty="0">
                <a:solidFill>
                  <a:srgbClr val="FFFF00"/>
                </a:solidFill>
              </a:rPr>
              <a:t>F</a:t>
            </a:r>
            <a:r>
              <a:rPr lang="en-US" sz="2400" dirty="0"/>
              <a:t>.		B':  No. </a:t>
            </a:r>
            <a:r>
              <a:rPr lang="en-US" sz="2400" dirty="0">
                <a:solidFill>
                  <a:srgbClr val="FFFF00"/>
                </a:solidFill>
              </a:rPr>
              <a:t>A MILANO</a:t>
            </a:r>
            <a:r>
              <a:rPr lang="en-US" sz="2400" baseline="-25000" dirty="0">
                <a:solidFill>
                  <a:srgbClr val="FFFF00"/>
                </a:solidFill>
              </a:rPr>
              <a:t>F</a:t>
            </a:r>
            <a:r>
              <a:rPr lang="en-US" sz="2400" dirty="0"/>
              <a:t>, [</a:t>
            </a:r>
            <a:r>
              <a:rPr lang="en-US" sz="2400" i="1" dirty="0"/>
              <a:t>pro </a:t>
            </a:r>
            <a:r>
              <a:rPr lang="en-US" sz="2400" dirty="0" err="1"/>
              <a:t>studia</a:t>
            </a:r>
            <a:r>
              <a:rPr lang="en-US" sz="2400" dirty="0"/>
              <a:t>]. 	</a:t>
            </a:r>
          </a:p>
          <a:p>
            <a:pPr marL="0" indent="0">
              <a:buNone/>
            </a:pPr>
            <a:r>
              <a:rPr lang="en-US" sz="2400" dirty="0"/>
              <a:t>	     </a:t>
            </a:r>
            <a:r>
              <a:rPr lang="en-US" sz="2400" i="1" dirty="0"/>
              <a:t>No. (He) studies in Milan		      No. In Milan, (he) studies 	</a:t>
            </a:r>
          </a:p>
          <a:p>
            <a:pPr marL="0" indent="0">
              <a:buNone/>
            </a:pPr>
            <a:endParaRPr lang="en-US" sz="600" i="1" dirty="0"/>
          </a:p>
          <a:p>
            <a:pPr marL="0" indent="0">
              <a:spcAft>
                <a:spcPts val="0"/>
              </a:spcAft>
              <a:buNone/>
            </a:pPr>
            <a:r>
              <a:rPr lang="en-US" sz="2400" i="1" dirty="0"/>
              <a:t>	</a:t>
            </a:r>
            <a:r>
              <a:rPr lang="en-US" sz="2400" dirty="0"/>
              <a:t>C: No. </a:t>
            </a:r>
            <a:r>
              <a:rPr lang="en-US" sz="2400" i="1" dirty="0"/>
              <a:t>pro </a:t>
            </a:r>
            <a:r>
              <a:rPr lang="en-US" sz="2400" dirty="0" err="1"/>
              <a:t>studia</a:t>
            </a:r>
            <a:r>
              <a:rPr lang="en-US" sz="2400" dirty="0"/>
              <a:t> </a:t>
            </a:r>
            <a:r>
              <a:rPr lang="en-US" sz="2400" b="1" dirty="0" err="1">
                <a:solidFill>
                  <a:srgbClr val="FFCC00"/>
                </a:solidFill>
              </a:rPr>
              <a:t>fisica</a:t>
            </a:r>
            <a:r>
              <a:rPr lang="en-US" sz="2400" dirty="0"/>
              <a:t> </a:t>
            </a:r>
            <a:r>
              <a:rPr lang="en-US" sz="2400" dirty="0">
                <a:solidFill>
                  <a:srgbClr val="FFFF00"/>
                </a:solidFill>
              </a:rPr>
              <a:t>a MILANO</a:t>
            </a:r>
            <a:r>
              <a:rPr lang="en-US" sz="2400" baseline="-25000" dirty="0">
                <a:solidFill>
                  <a:srgbClr val="FFFF00"/>
                </a:solidFill>
              </a:rPr>
              <a:t>F</a:t>
            </a:r>
            <a:r>
              <a:rPr lang="en-US" sz="2400" dirty="0"/>
              <a:t>.	C': * No. </a:t>
            </a:r>
            <a:r>
              <a:rPr lang="en-US" sz="2400" dirty="0">
                <a:solidFill>
                  <a:srgbClr val="FFFF00"/>
                </a:solidFill>
              </a:rPr>
              <a:t>A MILANO</a:t>
            </a:r>
            <a:r>
              <a:rPr lang="en-US" sz="2400" baseline="-25000" dirty="0">
                <a:solidFill>
                  <a:srgbClr val="FFFF00"/>
                </a:solidFill>
              </a:rPr>
              <a:t>F</a:t>
            </a:r>
            <a:r>
              <a:rPr lang="en-US" sz="2400" dirty="0"/>
              <a:t>, [</a:t>
            </a:r>
            <a:r>
              <a:rPr lang="en-US" sz="2400" i="1" dirty="0"/>
              <a:t>pro </a:t>
            </a:r>
            <a:r>
              <a:rPr lang="en-US" sz="2400" dirty="0" err="1"/>
              <a:t>studia</a:t>
            </a:r>
            <a:r>
              <a:rPr lang="en-US" sz="2400" dirty="0"/>
              <a:t> </a:t>
            </a:r>
            <a:r>
              <a:rPr lang="en-US" sz="2400" b="1" dirty="0" err="1">
                <a:solidFill>
                  <a:srgbClr val="FFCC00"/>
                </a:solidFill>
              </a:rPr>
              <a:t>fisica</a:t>
            </a:r>
            <a:r>
              <a:rPr lang="en-US" sz="2400" dirty="0"/>
              <a:t>]. </a:t>
            </a:r>
          </a:p>
          <a:p>
            <a:pPr marL="0" indent="0">
              <a:buNone/>
            </a:pPr>
            <a:r>
              <a:rPr lang="en-US" sz="2400" dirty="0"/>
              <a:t>	</a:t>
            </a:r>
            <a:r>
              <a:rPr lang="en-US" sz="2400" i="1" dirty="0"/>
              <a:t>  </a:t>
            </a:r>
            <a:r>
              <a:rPr lang="en-US" sz="2400" dirty="0"/>
              <a:t>   </a:t>
            </a:r>
            <a:r>
              <a:rPr lang="en-US" sz="2400" i="1" dirty="0"/>
              <a:t>No. (He) studies physics In Milan	</a:t>
            </a:r>
            <a:endParaRPr lang="en-US" sz="2400" dirty="0"/>
          </a:p>
        </p:txBody>
      </p:sp>
      <p:sp>
        <p:nvSpPr>
          <p:cNvPr id="5" name="Rectangle: Rounded Corners 4">
            <a:extLst>
              <a:ext uri="{FF2B5EF4-FFF2-40B4-BE49-F238E27FC236}">
                <a16:creationId xmlns:a16="http://schemas.microsoft.com/office/drawing/2014/main" id="{CD512916-6550-4D5E-863B-327F6F367AC0}"/>
              </a:ext>
            </a:extLst>
          </p:cNvPr>
          <p:cNvSpPr/>
          <p:nvPr/>
        </p:nvSpPr>
        <p:spPr>
          <a:xfrm>
            <a:off x="298203" y="4378196"/>
            <a:ext cx="5289331" cy="1032641"/>
          </a:xfrm>
          <a:prstGeom prst="round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6">
            <a:extLst>
              <a:ext uri="{FF2B5EF4-FFF2-40B4-BE49-F238E27FC236}">
                <a16:creationId xmlns:a16="http://schemas.microsoft.com/office/drawing/2014/main" id="{800340A6-DA64-44C3-A55A-3C5AB9A15B62}"/>
              </a:ext>
            </a:extLst>
          </p:cNvPr>
          <p:cNvSpPr txBox="1">
            <a:spLocks/>
          </p:cNvSpPr>
          <p:nvPr/>
        </p:nvSpPr>
        <p:spPr>
          <a:xfrm>
            <a:off x="170180" y="5491472"/>
            <a:ext cx="12021820" cy="1366528"/>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lang="en-GB" sz="3200" b="1" kern="1200" spc="-70" baseline="0" dirty="0">
                <a:solidFill>
                  <a:schemeClr val="bg1"/>
                </a:solidFill>
                <a:latin typeface="+mj-lt"/>
                <a:ea typeface="+mj-ea"/>
                <a:cs typeface="+mj-cs"/>
              </a:defRPr>
            </a:lvl1pPr>
          </a:lstStyle>
          <a:p>
            <a:br>
              <a:rPr lang="en-US" sz="1200" b="0" dirty="0"/>
            </a:br>
            <a:r>
              <a:rPr lang="en-US" sz="2400" b="0" dirty="0"/>
              <a:t>The right dislocation analysis captures this fact. Focus remains corrective across the B and C replies. The absence of fronting in C’ follows from the unavailability of right dislocation. </a:t>
            </a:r>
            <a:br>
              <a:rPr lang="en-US" sz="2400" b="0" dirty="0"/>
            </a:br>
            <a:endParaRPr lang="en-US" b="0" dirty="0"/>
          </a:p>
        </p:txBody>
      </p:sp>
      <p:pic>
        <p:nvPicPr>
          <p:cNvPr id="19" name="Audio 18">
            <a:hlinkClick r:id="" action="ppaction://media"/>
            <a:extLst>
              <a:ext uri="{FF2B5EF4-FFF2-40B4-BE49-F238E27FC236}">
                <a16:creationId xmlns:a16="http://schemas.microsoft.com/office/drawing/2014/main" id="{403735DE-128E-4210-924C-712110CAA154}"/>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2310507363"/>
      </p:ext>
    </p:extLst>
  </p:cSld>
  <p:clrMapOvr>
    <a:masterClrMapping/>
  </p:clrMapOvr>
  <mc:AlternateContent xmlns:mc="http://schemas.openxmlformats.org/markup-compatibility/2006" xmlns:p14="http://schemas.microsoft.com/office/powerpoint/2010/main">
    <mc:Choice Requires="p14">
      <p:transition spd="med" p14:dur="700" advTm="128473">
        <p:fade/>
      </p:transition>
    </mc:Choice>
    <mc:Fallback xmlns="">
      <p:transition spd="med" advTm="12847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 fill="hold" display="0">
                  <p:stCondLst>
                    <p:cond delay="indefinite"/>
                  </p:stCondLst>
                  <p:endCondLst>
                    <p:cond evt="onStopAudio" delay="0">
                      <p:tgtEl>
                        <p:sldTgt/>
                      </p:tgtEl>
                    </p:cond>
                  </p:endCondLst>
                </p:cTn>
                <p:tgtEl>
                  <p:spTgt spid="19"/>
                </p:tgtEl>
              </p:cMediaNode>
            </p:audio>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rgbClr val="0E4D70"/>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875C19A-1AAE-476A-A316-A2CF92D763D3}"/>
              </a:ext>
            </a:extLst>
          </p:cNvPr>
          <p:cNvSpPr>
            <a:spLocks noGrp="1"/>
          </p:cNvSpPr>
          <p:nvPr>
            <p:ph type="title"/>
          </p:nvPr>
        </p:nvSpPr>
        <p:spPr>
          <a:xfrm>
            <a:off x="444500" y="322209"/>
            <a:ext cx="11501066" cy="6823406"/>
          </a:xfrm>
        </p:spPr>
        <p:txBody>
          <a:bodyPr/>
          <a:lstStyle/>
          <a:p>
            <a:r>
              <a:rPr lang="en-US" sz="2400" dirty="0"/>
              <a:t>Reply II – Fronting alternation extends to genuinely non-corrective focus types</a:t>
            </a:r>
            <a:br>
              <a:rPr lang="en-US" sz="2400" b="0" dirty="0"/>
            </a:br>
            <a:br>
              <a:rPr lang="en-US" sz="1200" b="0" dirty="0"/>
            </a:br>
            <a:r>
              <a:rPr lang="en-US" sz="2400" b="0" dirty="0"/>
              <a:t>Confirmative and additive foci present the same alternation even though they do not involve correction and, therefore, need not be subject to background-matching. </a:t>
            </a:r>
            <a:br>
              <a:rPr lang="en-US" sz="2400" b="0" dirty="0"/>
            </a:br>
            <a:br>
              <a:rPr lang="en-US" sz="2400" b="0" dirty="0"/>
            </a:br>
            <a:br>
              <a:rPr lang="en-US" sz="2400" b="0" dirty="0"/>
            </a:br>
            <a:br>
              <a:rPr lang="en-US" sz="2400" b="0" dirty="0"/>
            </a:br>
            <a:br>
              <a:rPr lang="en-US" sz="2400" b="0" dirty="0"/>
            </a:br>
            <a:br>
              <a:rPr lang="en-US" sz="2400" b="0" dirty="0"/>
            </a:br>
            <a:br>
              <a:rPr lang="en-US" sz="2400" b="0" dirty="0"/>
            </a:br>
            <a:br>
              <a:rPr lang="en-US" sz="2400" b="0" dirty="0"/>
            </a:br>
            <a:br>
              <a:rPr lang="en-US" sz="2400" b="0" dirty="0"/>
            </a:br>
            <a:br>
              <a:rPr lang="en-US" sz="2400" b="0" dirty="0"/>
            </a:br>
            <a:br>
              <a:rPr lang="en-US" sz="2400" b="0" dirty="0"/>
            </a:br>
            <a:br>
              <a:rPr lang="en-US" sz="2400" b="0" dirty="0"/>
            </a:br>
            <a:br>
              <a:rPr lang="en-US" sz="2400" b="0" dirty="0"/>
            </a:br>
            <a:br>
              <a:rPr lang="en-US" sz="600" b="0" dirty="0"/>
            </a:br>
            <a:br>
              <a:rPr lang="en-US" sz="2400" b="0" dirty="0"/>
            </a:br>
            <a:br>
              <a:rPr lang="en-US" sz="2400" b="0" dirty="0"/>
            </a:br>
            <a:br>
              <a:rPr lang="en-US" sz="2800" b="0" dirty="0"/>
            </a:br>
            <a:endParaRPr lang="en-US" b="0" dirty="0"/>
          </a:p>
        </p:txBody>
      </p:sp>
      <p:sp>
        <p:nvSpPr>
          <p:cNvPr id="2" name="Slide Number Placeholder 1">
            <a:extLst>
              <a:ext uri="{FF2B5EF4-FFF2-40B4-BE49-F238E27FC236}">
                <a16:creationId xmlns:a16="http://schemas.microsoft.com/office/drawing/2014/main" id="{BE9800F6-D571-48C4-8466-12AA1ADB6599}"/>
              </a:ext>
            </a:extLst>
          </p:cNvPr>
          <p:cNvSpPr>
            <a:spLocks noGrp="1"/>
          </p:cNvSpPr>
          <p:nvPr>
            <p:ph type="sldNum" sz="quarter" idx="12"/>
          </p:nvPr>
        </p:nvSpPr>
        <p:spPr/>
        <p:txBody>
          <a:bodyPr/>
          <a:lstStyle/>
          <a:p>
            <a:fld id="{C263D6C4-4840-40CC-AC84-17E24B3B7BDE}" type="slidenum">
              <a:rPr lang="en-US" smtClean="0"/>
              <a:pPr/>
              <a:t>13</a:t>
            </a:fld>
            <a:endParaRPr lang="en-US" dirty="0"/>
          </a:p>
        </p:txBody>
      </p:sp>
      <p:sp>
        <p:nvSpPr>
          <p:cNvPr id="12" name="Text Placeholder 9">
            <a:extLst>
              <a:ext uri="{FF2B5EF4-FFF2-40B4-BE49-F238E27FC236}">
                <a16:creationId xmlns:a16="http://schemas.microsoft.com/office/drawing/2014/main" id="{DB1509A6-621C-4498-839F-1880D9A59238}"/>
              </a:ext>
            </a:extLst>
          </p:cNvPr>
          <p:cNvSpPr>
            <a:spLocks noGrp="1"/>
          </p:cNvSpPr>
          <p:nvPr>
            <p:ph type="body" sz="quarter" idx="13"/>
          </p:nvPr>
        </p:nvSpPr>
        <p:spPr>
          <a:xfrm>
            <a:off x="-403336" y="1731253"/>
            <a:ext cx="12595336" cy="3550318"/>
          </a:xfrm>
        </p:spPr>
        <p:txBody>
          <a:bodyPr/>
          <a:lstStyle/>
          <a:p>
            <a:pPr marL="0" indent="0">
              <a:spcAft>
                <a:spcPts val="0"/>
              </a:spcAft>
              <a:buNone/>
            </a:pPr>
            <a:r>
              <a:rPr lang="en-US" sz="2400" b="1" i="1" dirty="0"/>
              <a:t>	</a:t>
            </a:r>
            <a:r>
              <a:rPr lang="en-US" sz="2400" i="1" u="sng" dirty="0"/>
              <a:t>Confirmative Focus</a:t>
            </a:r>
          </a:p>
          <a:p>
            <a:pPr marL="0" indent="0">
              <a:spcAft>
                <a:spcPts val="0"/>
              </a:spcAft>
              <a:buNone/>
            </a:pPr>
            <a:r>
              <a:rPr lang="en-US" sz="1200" dirty="0"/>
              <a:t>	</a:t>
            </a:r>
            <a:endParaRPr lang="en-US" sz="400" dirty="0"/>
          </a:p>
          <a:p>
            <a:pPr marL="0" indent="0">
              <a:spcBef>
                <a:spcPts val="400"/>
              </a:spcBef>
              <a:spcAft>
                <a:spcPts val="0"/>
              </a:spcAft>
              <a:buNone/>
            </a:pPr>
            <a:r>
              <a:rPr lang="en-US" sz="2400" dirty="0"/>
              <a:t>	A: Gianni </a:t>
            </a:r>
            <a:r>
              <a:rPr lang="en-US" sz="2400" dirty="0" err="1"/>
              <a:t>studia</a:t>
            </a:r>
            <a:r>
              <a:rPr lang="en-US" sz="2400" dirty="0"/>
              <a:t> a Roma.</a:t>
            </a:r>
          </a:p>
          <a:p>
            <a:pPr marL="0" indent="0">
              <a:spcBef>
                <a:spcPts val="400"/>
              </a:spcBef>
              <a:buNone/>
            </a:pPr>
            <a:r>
              <a:rPr lang="en-US" sz="2400" dirty="0"/>
              <a:t>	     </a:t>
            </a:r>
            <a:r>
              <a:rPr lang="en-US" sz="2400" i="1" dirty="0"/>
              <a:t>John studies in Rome</a:t>
            </a:r>
          </a:p>
          <a:p>
            <a:pPr marL="0" indent="0">
              <a:spcBef>
                <a:spcPts val="400"/>
              </a:spcBef>
              <a:buNone/>
            </a:pPr>
            <a:endParaRPr lang="en-US" sz="600" dirty="0"/>
          </a:p>
          <a:p>
            <a:pPr marL="0" indent="0">
              <a:spcBef>
                <a:spcPts val="400"/>
              </a:spcBef>
              <a:spcAft>
                <a:spcPts val="0"/>
              </a:spcAft>
              <a:buNone/>
            </a:pPr>
            <a:r>
              <a:rPr lang="en-US" sz="2400" dirty="0"/>
              <a:t>	B: </a:t>
            </a:r>
            <a:r>
              <a:rPr lang="en-US" sz="2400" dirty="0" err="1"/>
              <a:t>Sì</a:t>
            </a:r>
            <a:r>
              <a:rPr lang="en-US" sz="2400" dirty="0"/>
              <a:t>. </a:t>
            </a:r>
            <a:r>
              <a:rPr lang="en-US" sz="2400" i="1" dirty="0"/>
              <a:t>pro </a:t>
            </a:r>
            <a:r>
              <a:rPr lang="en-US" sz="2400" dirty="0" err="1"/>
              <a:t>studia</a:t>
            </a:r>
            <a:r>
              <a:rPr lang="en-US" sz="2400" dirty="0"/>
              <a:t> </a:t>
            </a:r>
            <a:r>
              <a:rPr lang="en-US" sz="2400" dirty="0">
                <a:solidFill>
                  <a:srgbClr val="FFFF00"/>
                </a:solidFill>
              </a:rPr>
              <a:t>a ROMA</a:t>
            </a:r>
            <a:r>
              <a:rPr lang="en-US" sz="2400" baseline="-25000" dirty="0">
                <a:solidFill>
                  <a:srgbClr val="FFFF00"/>
                </a:solidFill>
              </a:rPr>
              <a:t>F</a:t>
            </a:r>
            <a:r>
              <a:rPr lang="en-US" sz="2400" dirty="0"/>
              <a:t>.			B': </a:t>
            </a:r>
            <a:r>
              <a:rPr lang="en-US" sz="2400" dirty="0" err="1"/>
              <a:t>Sì</a:t>
            </a:r>
            <a:r>
              <a:rPr lang="en-US" sz="2400" dirty="0"/>
              <a:t>. </a:t>
            </a:r>
            <a:r>
              <a:rPr lang="en-US" sz="2400" dirty="0">
                <a:solidFill>
                  <a:srgbClr val="FFFF00"/>
                </a:solidFill>
              </a:rPr>
              <a:t>A ROMA</a:t>
            </a:r>
            <a:r>
              <a:rPr lang="en-US" sz="2400" baseline="-25000" dirty="0">
                <a:solidFill>
                  <a:srgbClr val="FFFF00"/>
                </a:solidFill>
              </a:rPr>
              <a:t>F</a:t>
            </a:r>
            <a:r>
              <a:rPr lang="en-US" sz="2400" dirty="0"/>
              <a:t>, [</a:t>
            </a:r>
            <a:r>
              <a:rPr lang="en-US" sz="2400" i="1" dirty="0"/>
              <a:t>pro </a:t>
            </a:r>
            <a:r>
              <a:rPr lang="en-US" sz="2400" dirty="0" err="1"/>
              <a:t>studia</a:t>
            </a:r>
            <a:r>
              <a:rPr lang="en-US" sz="2400" dirty="0"/>
              <a:t>]. 	</a:t>
            </a:r>
          </a:p>
          <a:p>
            <a:pPr marL="0" indent="0">
              <a:spcBef>
                <a:spcPts val="400"/>
              </a:spcBef>
              <a:buNone/>
            </a:pPr>
            <a:r>
              <a:rPr lang="en-US" sz="2400" dirty="0"/>
              <a:t>	    </a:t>
            </a:r>
            <a:r>
              <a:rPr lang="en-US" sz="2400" i="1" dirty="0"/>
              <a:t>Yes. (He) studies in Rome 		     Yes. In Rome, (he) studies 		</a:t>
            </a:r>
          </a:p>
          <a:p>
            <a:pPr marL="0" indent="0">
              <a:spcBef>
                <a:spcPts val="400"/>
              </a:spcBef>
              <a:buNone/>
            </a:pPr>
            <a:endParaRPr lang="en-US" sz="600" i="1" dirty="0"/>
          </a:p>
          <a:p>
            <a:pPr marL="0" indent="0">
              <a:spcBef>
                <a:spcPts val="400"/>
              </a:spcBef>
              <a:spcAft>
                <a:spcPts val="0"/>
              </a:spcAft>
              <a:buNone/>
            </a:pPr>
            <a:r>
              <a:rPr lang="en-US" sz="2400" i="1" dirty="0"/>
              <a:t>	</a:t>
            </a:r>
            <a:r>
              <a:rPr lang="en-US" sz="2400" dirty="0"/>
              <a:t>C: </a:t>
            </a:r>
            <a:r>
              <a:rPr lang="en-US" sz="2400" dirty="0" err="1"/>
              <a:t>Sì</a:t>
            </a:r>
            <a:r>
              <a:rPr lang="en-US" sz="2400" dirty="0"/>
              <a:t>. </a:t>
            </a:r>
            <a:r>
              <a:rPr lang="en-US" sz="2400" i="1" dirty="0"/>
              <a:t>pro </a:t>
            </a:r>
            <a:r>
              <a:rPr lang="en-US" sz="2400" dirty="0" err="1"/>
              <a:t>studia</a:t>
            </a:r>
            <a:r>
              <a:rPr lang="en-US" sz="2400" dirty="0"/>
              <a:t> </a:t>
            </a:r>
            <a:r>
              <a:rPr lang="en-US" sz="2400" b="1" dirty="0" err="1">
                <a:solidFill>
                  <a:srgbClr val="FFCC00"/>
                </a:solidFill>
              </a:rPr>
              <a:t>fisica</a:t>
            </a:r>
            <a:r>
              <a:rPr lang="en-US" sz="2400" dirty="0"/>
              <a:t> </a:t>
            </a:r>
            <a:r>
              <a:rPr lang="en-US" sz="2400" dirty="0">
                <a:solidFill>
                  <a:srgbClr val="FFFF00"/>
                </a:solidFill>
              </a:rPr>
              <a:t>a ROMA</a:t>
            </a:r>
            <a:r>
              <a:rPr lang="en-US" sz="2400" baseline="-25000" dirty="0">
                <a:solidFill>
                  <a:srgbClr val="FFFF00"/>
                </a:solidFill>
              </a:rPr>
              <a:t>F</a:t>
            </a:r>
            <a:r>
              <a:rPr lang="en-US" sz="2400" dirty="0"/>
              <a:t>.		C': * </a:t>
            </a:r>
            <a:r>
              <a:rPr lang="en-US" sz="2400" dirty="0" err="1"/>
              <a:t>Sì</a:t>
            </a:r>
            <a:r>
              <a:rPr lang="en-US" sz="2400" dirty="0"/>
              <a:t>. </a:t>
            </a:r>
            <a:r>
              <a:rPr lang="en-US" sz="2400" dirty="0">
                <a:solidFill>
                  <a:srgbClr val="FFFF00"/>
                </a:solidFill>
              </a:rPr>
              <a:t>A ROMA</a:t>
            </a:r>
            <a:r>
              <a:rPr lang="en-US" sz="2400" baseline="-25000" dirty="0">
                <a:solidFill>
                  <a:srgbClr val="FFFF00"/>
                </a:solidFill>
              </a:rPr>
              <a:t>F</a:t>
            </a:r>
            <a:r>
              <a:rPr lang="en-US" sz="2400" dirty="0"/>
              <a:t>, [</a:t>
            </a:r>
            <a:r>
              <a:rPr lang="en-US" sz="2400" i="1" dirty="0"/>
              <a:t>pro </a:t>
            </a:r>
            <a:r>
              <a:rPr lang="en-US" sz="2400" dirty="0" err="1"/>
              <a:t>studia</a:t>
            </a:r>
            <a:r>
              <a:rPr lang="en-US" sz="2400" dirty="0"/>
              <a:t> </a:t>
            </a:r>
            <a:r>
              <a:rPr lang="en-US" sz="2400" b="1" dirty="0" err="1">
                <a:solidFill>
                  <a:srgbClr val="FFCC00"/>
                </a:solidFill>
              </a:rPr>
              <a:t>fisica</a:t>
            </a:r>
            <a:r>
              <a:rPr lang="en-US" sz="2400" dirty="0"/>
              <a:t>]. </a:t>
            </a:r>
          </a:p>
          <a:p>
            <a:pPr marL="0" indent="0">
              <a:buNone/>
            </a:pPr>
            <a:r>
              <a:rPr lang="en-US" sz="2400" dirty="0"/>
              <a:t>	</a:t>
            </a:r>
            <a:r>
              <a:rPr lang="en-US" sz="2400" i="1" dirty="0"/>
              <a:t>    Yes. (He) studies physics In Rome </a:t>
            </a:r>
            <a:r>
              <a:rPr lang="en-US" sz="2000" i="1" dirty="0"/>
              <a:t>						</a:t>
            </a:r>
          </a:p>
          <a:p>
            <a:pPr marL="0" indent="0">
              <a:buNone/>
            </a:pPr>
            <a:endParaRPr lang="en-US" sz="800" i="1" dirty="0"/>
          </a:p>
          <a:p>
            <a:pPr marL="0" indent="0">
              <a:buNone/>
            </a:pPr>
            <a:r>
              <a:rPr lang="en-US" dirty="0"/>
              <a:t>	</a:t>
            </a:r>
          </a:p>
          <a:p>
            <a:pPr marL="0" indent="0">
              <a:buNone/>
            </a:pPr>
            <a:r>
              <a:rPr lang="en-US" dirty="0"/>
              <a:t>	</a:t>
            </a:r>
          </a:p>
          <a:p>
            <a:pPr marL="0" indent="0">
              <a:buNone/>
            </a:pPr>
            <a:endParaRPr lang="en-US" dirty="0"/>
          </a:p>
        </p:txBody>
      </p:sp>
      <p:sp>
        <p:nvSpPr>
          <p:cNvPr id="5" name="Title 6">
            <a:extLst>
              <a:ext uri="{FF2B5EF4-FFF2-40B4-BE49-F238E27FC236}">
                <a16:creationId xmlns:a16="http://schemas.microsoft.com/office/drawing/2014/main" id="{558FE343-8026-4260-9659-EB4771FBB6BC}"/>
              </a:ext>
            </a:extLst>
          </p:cNvPr>
          <p:cNvSpPr txBox="1">
            <a:spLocks/>
          </p:cNvSpPr>
          <p:nvPr/>
        </p:nvSpPr>
        <p:spPr>
          <a:xfrm>
            <a:off x="533400" y="5740507"/>
            <a:ext cx="11501066" cy="757130"/>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lang="en-GB" sz="3200" b="1" kern="1200" spc="-70" baseline="0" dirty="0">
                <a:solidFill>
                  <a:schemeClr val="bg1"/>
                </a:solidFill>
                <a:latin typeface="+mj-lt"/>
                <a:ea typeface="+mj-ea"/>
                <a:cs typeface="+mj-cs"/>
              </a:defRPr>
            </a:lvl1pPr>
          </a:lstStyle>
          <a:p>
            <a:r>
              <a:rPr lang="en-US" sz="2400" b="0" dirty="0"/>
              <a:t>Under the right dislocation analysis this is expected. The addition of new material blocks the right dislocation of TP, and hence fronting, whatever focus type is involved. </a:t>
            </a:r>
            <a:endParaRPr lang="en-US" b="0" dirty="0"/>
          </a:p>
        </p:txBody>
      </p:sp>
      <p:pic>
        <p:nvPicPr>
          <p:cNvPr id="9" name="Audio 8">
            <a:hlinkClick r:id="" action="ppaction://media"/>
            <a:extLst>
              <a:ext uri="{FF2B5EF4-FFF2-40B4-BE49-F238E27FC236}">
                <a16:creationId xmlns:a16="http://schemas.microsoft.com/office/drawing/2014/main" id="{B6DA3970-766D-45C2-AB5B-EC7855CFA319}"/>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1463087417"/>
      </p:ext>
    </p:extLst>
  </p:cSld>
  <p:clrMapOvr>
    <a:masterClrMapping/>
  </p:clrMapOvr>
  <mc:AlternateContent xmlns:mc="http://schemas.openxmlformats.org/markup-compatibility/2006" xmlns:p14="http://schemas.microsoft.com/office/powerpoint/2010/main">
    <mc:Choice Requires="p14">
      <p:transition spd="med" p14:dur="700" advTm="180078">
        <p:fade/>
      </p:transition>
    </mc:Choice>
    <mc:Fallback xmlns="">
      <p:transition spd="med" advTm="18007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9"/>
                </p:tgtEl>
              </p:cMediaNode>
            </p:audio>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rgbClr val="0E4D70"/>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875C19A-1AAE-476A-A316-A2CF92D763D3}"/>
              </a:ext>
            </a:extLst>
          </p:cNvPr>
          <p:cNvSpPr>
            <a:spLocks noGrp="1"/>
          </p:cNvSpPr>
          <p:nvPr>
            <p:ph type="title"/>
          </p:nvPr>
        </p:nvSpPr>
        <p:spPr>
          <a:xfrm>
            <a:off x="444500" y="322209"/>
            <a:ext cx="11501066" cy="1920526"/>
          </a:xfrm>
        </p:spPr>
        <p:txBody>
          <a:bodyPr/>
          <a:lstStyle/>
          <a:p>
            <a:r>
              <a:rPr lang="en-US" sz="2400" dirty="0"/>
              <a:t>Reply II </a:t>
            </a:r>
            <a:r>
              <a:rPr lang="en-US" sz="2400" b="0" dirty="0"/>
              <a:t>(continued)</a:t>
            </a:r>
            <a:br>
              <a:rPr lang="en-US" sz="2400" b="0" dirty="0"/>
            </a:br>
            <a:br>
              <a:rPr lang="en-US" sz="2400" b="0" dirty="0"/>
            </a:br>
            <a:br>
              <a:rPr lang="en-US" sz="2400" b="0" dirty="0"/>
            </a:br>
            <a:br>
              <a:rPr lang="en-US" sz="2800" b="0" dirty="0"/>
            </a:br>
            <a:endParaRPr lang="en-US" b="0" dirty="0"/>
          </a:p>
        </p:txBody>
      </p:sp>
      <p:sp>
        <p:nvSpPr>
          <p:cNvPr id="2" name="Slide Number Placeholder 1">
            <a:extLst>
              <a:ext uri="{FF2B5EF4-FFF2-40B4-BE49-F238E27FC236}">
                <a16:creationId xmlns:a16="http://schemas.microsoft.com/office/drawing/2014/main" id="{BE9800F6-D571-48C4-8466-12AA1ADB6599}"/>
              </a:ext>
            </a:extLst>
          </p:cNvPr>
          <p:cNvSpPr>
            <a:spLocks noGrp="1"/>
          </p:cNvSpPr>
          <p:nvPr>
            <p:ph type="sldNum" sz="quarter" idx="12"/>
          </p:nvPr>
        </p:nvSpPr>
        <p:spPr/>
        <p:txBody>
          <a:bodyPr/>
          <a:lstStyle/>
          <a:p>
            <a:fld id="{C263D6C4-4840-40CC-AC84-17E24B3B7BDE}" type="slidenum">
              <a:rPr lang="en-US" smtClean="0"/>
              <a:pPr/>
              <a:t>14</a:t>
            </a:fld>
            <a:endParaRPr lang="en-US" dirty="0"/>
          </a:p>
        </p:txBody>
      </p:sp>
      <p:sp>
        <p:nvSpPr>
          <p:cNvPr id="12" name="Text Placeholder 9">
            <a:extLst>
              <a:ext uri="{FF2B5EF4-FFF2-40B4-BE49-F238E27FC236}">
                <a16:creationId xmlns:a16="http://schemas.microsoft.com/office/drawing/2014/main" id="{DB1509A6-621C-4498-839F-1880D9A59238}"/>
              </a:ext>
            </a:extLst>
          </p:cNvPr>
          <p:cNvSpPr>
            <a:spLocks noGrp="1"/>
          </p:cNvSpPr>
          <p:nvPr>
            <p:ph type="body" sz="quarter" idx="13"/>
          </p:nvPr>
        </p:nvSpPr>
        <p:spPr>
          <a:xfrm>
            <a:off x="-403336" y="1064948"/>
            <a:ext cx="12150836" cy="5884492"/>
          </a:xfrm>
        </p:spPr>
        <p:txBody>
          <a:bodyPr/>
          <a:lstStyle/>
          <a:p>
            <a:pPr marL="0" indent="0">
              <a:spcAft>
                <a:spcPts val="0"/>
              </a:spcAft>
              <a:buNone/>
            </a:pPr>
            <a:r>
              <a:rPr lang="en-US" sz="2400" b="1" i="1" dirty="0"/>
              <a:t>	</a:t>
            </a:r>
            <a:r>
              <a:rPr lang="en-US" sz="2400" i="1" u="sng" dirty="0"/>
              <a:t>Additive Focus</a:t>
            </a:r>
          </a:p>
          <a:p>
            <a:pPr marL="0" indent="0">
              <a:spcAft>
                <a:spcPts val="0"/>
              </a:spcAft>
              <a:buNone/>
            </a:pPr>
            <a:r>
              <a:rPr lang="en-US" sz="1200" dirty="0"/>
              <a:t>	</a:t>
            </a:r>
            <a:endParaRPr lang="en-US" sz="400" dirty="0"/>
          </a:p>
          <a:p>
            <a:pPr marL="0" indent="0">
              <a:spcBef>
                <a:spcPts val="400"/>
              </a:spcBef>
              <a:spcAft>
                <a:spcPts val="0"/>
              </a:spcAft>
              <a:buNone/>
            </a:pPr>
            <a:r>
              <a:rPr lang="en-US" sz="2400" dirty="0"/>
              <a:t>	</a:t>
            </a:r>
            <a:r>
              <a:rPr lang="en-US" sz="2200" dirty="0"/>
              <a:t>A: Gianni </a:t>
            </a:r>
            <a:r>
              <a:rPr lang="en-US" sz="2200" dirty="0" err="1"/>
              <a:t>lavora</a:t>
            </a:r>
            <a:r>
              <a:rPr lang="en-US" sz="2200" dirty="0"/>
              <a:t> a Roma.</a:t>
            </a:r>
          </a:p>
          <a:p>
            <a:pPr marL="0" indent="0">
              <a:spcBef>
                <a:spcPts val="400"/>
              </a:spcBef>
              <a:buNone/>
            </a:pPr>
            <a:r>
              <a:rPr lang="en-US" sz="2200" dirty="0"/>
              <a:t>	     </a:t>
            </a:r>
            <a:r>
              <a:rPr lang="en-US" sz="2200" i="1" dirty="0"/>
              <a:t>John works in Rome</a:t>
            </a:r>
          </a:p>
          <a:p>
            <a:pPr marL="0" indent="0">
              <a:spcBef>
                <a:spcPts val="400"/>
              </a:spcBef>
              <a:buNone/>
            </a:pPr>
            <a:endParaRPr lang="en-US" sz="600" dirty="0"/>
          </a:p>
          <a:p>
            <a:pPr marL="0" indent="0">
              <a:spcBef>
                <a:spcPts val="400"/>
              </a:spcBef>
              <a:spcAft>
                <a:spcPts val="0"/>
              </a:spcAft>
              <a:buNone/>
            </a:pPr>
            <a:r>
              <a:rPr lang="en-US" sz="2200" dirty="0"/>
              <a:t>	B: </a:t>
            </a:r>
            <a:r>
              <a:rPr lang="en-US" sz="2200" i="1" dirty="0"/>
              <a:t>pro </a:t>
            </a:r>
            <a:r>
              <a:rPr lang="en-US" sz="2200" dirty="0" err="1"/>
              <a:t>lavora</a:t>
            </a:r>
            <a:r>
              <a:rPr lang="en-US" sz="2200" dirty="0"/>
              <a:t> </a:t>
            </a:r>
            <a:r>
              <a:rPr lang="en-US" sz="2200" dirty="0" err="1"/>
              <a:t>anche</a:t>
            </a:r>
            <a:r>
              <a:rPr lang="en-US" sz="2200" dirty="0"/>
              <a:t> </a:t>
            </a:r>
            <a:r>
              <a:rPr lang="en-US" sz="2200" dirty="0">
                <a:solidFill>
                  <a:srgbClr val="FFFF00"/>
                </a:solidFill>
              </a:rPr>
              <a:t>a MILANO</a:t>
            </a:r>
            <a:r>
              <a:rPr lang="en-US" sz="2200" baseline="-25000" dirty="0">
                <a:solidFill>
                  <a:srgbClr val="FFFF00"/>
                </a:solidFill>
              </a:rPr>
              <a:t>F</a:t>
            </a:r>
            <a:r>
              <a:rPr lang="en-US" sz="2200" dirty="0"/>
              <a:t>.		B’: </a:t>
            </a:r>
            <a:r>
              <a:rPr lang="en-US" sz="2200" dirty="0" err="1"/>
              <a:t>Anche</a:t>
            </a:r>
            <a:r>
              <a:rPr lang="en-US" sz="2200" dirty="0"/>
              <a:t> </a:t>
            </a:r>
            <a:r>
              <a:rPr lang="en-US" sz="2200" dirty="0">
                <a:solidFill>
                  <a:srgbClr val="FFFF00"/>
                </a:solidFill>
              </a:rPr>
              <a:t>a MILANO</a:t>
            </a:r>
            <a:r>
              <a:rPr lang="en-US" sz="2200" baseline="-25000" dirty="0">
                <a:solidFill>
                  <a:srgbClr val="FFFF00"/>
                </a:solidFill>
              </a:rPr>
              <a:t>F</a:t>
            </a:r>
            <a:r>
              <a:rPr lang="en-US" sz="2200" dirty="0"/>
              <a:t>, [</a:t>
            </a:r>
            <a:r>
              <a:rPr lang="en-US" sz="2200" i="1" dirty="0"/>
              <a:t>pro </a:t>
            </a:r>
            <a:r>
              <a:rPr lang="en-US" sz="2200" dirty="0" err="1"/>
              <a:t>lavora</a:t>
            </a:r>
            <a:r>
              <a:rPr lang="en-US" sz="2200" dirty="0"/>
              <a:t>]. 	</a:t>
            </a:r>
          </a:p>
          <a:p>
            <a:pPr marL="0" indent="0">
              <a:spcBef>
                <a:spcPts val="400"/>
              </a:spcBef>
              <a:buNone/>
            </a:pPr>
            <a:r>
              <a:rPr lang="en-US" sz="2200" dirty="0"/>
              <a:t>	    </a:t>
            </a:r>
            <a:r>
              <a:rPr lang="en-US" sz="2200" i="1" dirty="0"/>
              <a:t>(He) works also in Milan 		     	    Also in Milan, (he) works 		</a:t>
            </a:r>
          </a:p>
          <a:p>
            <a:pPr marL="0" indent="0">
              <a:spcBef>
                <a:spcPts val="400"/>
              </a:spcBef>
              <a:buNone/>
            </a:pPr>
            <a:endParaRPr lang="en-US" sz="600" i="1" dirty="0"/>
          </a:p>
          <a:p>
            <a:pPr marL="0" indent="0">
              <a:spcBef>
                <a:spcPts val="400"/>
              </a:spcBef>
              <a:spcAft>
                <a:spcPts val="0"/>
              </a:spcAft>
              <a:buNone/>
            </a:pPr>
            <a:r>
              <a:rPr lang="en-US" sz="2200" i="1" dirty="0"/>
              <a:t>	</a:t>
            </a:r>
            <a:r>
              <a:rPr lang="en-US" sz="2200" dirty="0"/>
              <a:t>C: </a:t>
            </a:r>
            <a:r>
              <a:rPr lang="en-US" sz="2200" i="1" dirty="0"/>
              <a:t>pro </a:t>
            </a:r>
            <a:r>
              <a:rPr lang="en-US" sz="2200" dirty="0" err="1"/>
              <a:t>lavora</a:t>
            </a:r>
            <a:r>
              <a:rPr lang="en-US" sz="2200" dirty="0"/>
              <a:t> </a:t>
            </a:r>
            <a:r>
              <a:rPr lang="en-US" sz="2200" b="1" dirty="0">
                <a:solidFill>
                  <a:srgbClr val="FFCC00"/>
                </a:solidFill>
              </a:rPr>
              <a:t>da </a:t>
            </a:r>
            <a:r>
              <a:rPr lang="en-US" sz="2200" b="1" dirty="0" err="1">
                <a:solidFill>
                  <a:srgbClr val="FFCC00"/>
                </a:solidFill>
              </a:rPr>
              <a:t>anni</a:t>
            </a:r>
            <a:r>
              <a:rPr lang="en-US" sz="2200" dirty="0"/>
              <a:t> </a:t>
            </a:r>
            <a:r>
              <a:rPr lang="en-US" sz="2200" dirty="0" err="1"/>
              <a:t>anche</a:t>
            </a:r>
            <a:r>
              <a:rPr lang="en-US" sz="2200" dirty="0"/>
              <a:t> </a:t>
            </a:r>
            <a:r>
              <a:rPr lang="en-US" sz="2200" dirty="0">
                <a:solidFill>
                  <a:srgbClr val="FFFF00"/>
                </a:solidFill>
              </a:rPr>
              <a:t>a MILANO</a:t>
            </a:r>
            <a:r>
              <a:rPr lang="en-US" sz="2200" baseline="-25000" dirty="0">
                <a:solidFill>
                  <a:srgbClr val="FFFF00"/>
                </a:solidFill>
              </a:rPr>
              <a:t>F</a:t>
            </a:r>
            <a:r>
              <a:rPr lang="en-US" sz="2200" dirty="0"/>
              <a:t>. 	C': * </a:t>
            </a:r>
            <a:r>
              <a:rPr lang="en-US" sz="2200" dirty="0" err="1"/>
              <a:t>Anche</a:t>
            </a:r>
            <a:r>
              <a:rPr lang="en-US" sz="2200" dirty="0"/>
              <a:t> </a:t>
            </a:r>
            <a:r>
              <a:rPr lang="en-US" sz="2200" dirty="0">
                <a:solidFill>
                  <a:srgbClr val="FFFF00"/>
                </a:solidFill>
              </a:rPr>
              <a:t>a MILANO</a:t>
            </a:r>
            <a:r>
              <a:rPr lang="en-US" sz="2200" baseline="-25000" dirty="0">
                <a:solidFill>
                  <a:srgbClr val="FFFF00"/>
                </a:solidFill>
              </a:rPr>
              <a:t>F</a:t>
            </a:r>
            <a:r>
              <a:rPr lang="en-US" sz="2200" dirty="0"/>
              <a:t>, [</a:t>
            </a:r>
            <a:r>
              <a:rPr lang="en-US" sz="2200" i="1" dirty="0"/>
              <a:t>pro </a:t>
            </a:r>
            <a:r>
              <a:rPr lang="en-US" sz="2200" dirty="0" err="1"/>
              <a:t>lavora</a:t>
            </a:r>
            <a:r>
              <a:rPr lang="en-US" sz="2200" dirty="0"/>
              <a:t> </a:t>
            </a:r>
            <a:r>
              <a:rPr lang="en-US" sz="2200" b="1" dirty="0">
                <a:solidFill>
                  <a:srgbClr val="FFCC00"/>
                </a:solidFill>
              </a:rPr>
              <a:t>da </a:t>
            </a:r>
            <a:r>
              <a:rPr lang="en-US" sz="2200" b="1" dirty="0" err="1">
                <a:solidFill>
                  <a:srgbClr val="FFCC00"/>
                </a:solidFill>
              </a:rPr>
              <a:t>anni</a:t>
            </a:r>
            <a:r>
              <a:rPr lang="en-US" sz="2200" dirty="0"/>
              <a:t>]. </a:t>
            </a:r>
          </a:p>
          <a:p>
            <a:pPr marL="0" indent="0">
              <a:buNone/>
            </a:pPr>
            <a:r>
              <a:rPr lang="en-US" sz="2200" dirty="0"/>
              <a:t>	</a:t>
            </a:r>
            <a:r>
              <a:rPr lang="en-US" sz="2200" i="1" dirty="0"/>
              <a:t>    (He) works since years also in Milan</a:t>
            </a:r>
            <a:r>
              <a:rPr lang="en-US" sz="2400" i="1" dirty="0"/>
              <a:t> </a:t>
            </a:r>
            <a:r>
              <a:rPr lang="en-US" sz="2000" i="1" dirty="0"/>
              <a:t>					</a:t>
            </a:r>
          </a:p>
          <a:p>
            <a:pPr marL="0" indent="0">
              <a:buNone/>
            </a:pPr>
            <a:endParaRPr lang="en-US" sz="2000" i="1" dirty="0"/>
          </a:p>
          <a:p>
            <a:pPr marL="0" indent="0">
              <a:buNone/>
            </a:pPr>
            <a:r>
              <a:rPr lang="en-US" sz="2400" dirty="0"/>
              <a:t>	NB: As with corrective focus, the C reply for confirmative and additive focus	has the same interpretation of the B and B’ replies, confirming that fronting and 	focus interpretation are unrelated properties. </a:t>
            </a:r>
          </a:p>
          <a:p>
            <a:pPr marL="0" indent="0">
              <a:buNone/>
            </a:pPr>
            <a:endParaRPr lang="en-US" dirty="0"/>
          </a:p>
          <a:p>
            <a:pPr marL="0" indent="0">
              <a:buNone/>
            </a:pPr>
            <a:r>
              <a:rPr lang="en-US" dirty="0"/>
              <a:t>	</a:t>
            </a:r>
          </a:p>
          <a:p>
            <a:pPr marL="0" indent="0">
              <a:buNone/>
            </a:pPr>
            <a:endParaRPr lang="en-US" dirty="0"/>
          </a:p>
        </p:txBody>
      </p:sp>
      <p:pic>
        <p:nvPicPr>
          <p:cNvPr id="4" name="Audio 3">
            <a:hlinkClick r:id="" action="ppaction://media"/>
            <a:extLst>
              <a:ext uri="{FF2B5EF4-FFF2-40B4-BE49-F238E27FC236}">
                <a16:creationId xmlns:a16="http://schemas.microsoft.com/office/drawing/2014/main" id="{3009876D-5732-4120-97F8-BC5FEA59D19D}"/>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2654851219"/>
      </p:ext>
    </p:extLst>
  </p:cSld>
  <p:clrMapOvr>
    <a:masterClrMapping/>
  </p:clrMapOvr>
  <mc:AlternateContent xmlns:mc="http://schemas.openxmlformats.org/markup-compatibility/2006" xmlns:p14="http://schemas.microsoft.com/office/powerpoint/2010/main">
    <mc:Choice Requires="p14">
      <p:transition spd="med" p14:dur="700" advTm="67857">
        <p:fade/>
      </p:transition>
    </mc:Choice>
    <mc:Fallback xmlns="">
      <p:transition spd="med" advTm="6785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rgbClr val="0E4D70"/>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E9800F6-D571-48C4-8466-12AA1ADB6599}"/>
              </a:ext>
            </a:extLst>
          </p:cNvPr>
          <p:cNvSpPr>
            <a:spLocks noGrp="1"/>
          </p:cNvSpPr>
          <p:nvPr>
            <p:ph type="sldNum" sz="quarter" idx="12"/>
          </p:nvPr>
        </p:nvSpPr>
        <p:spPr/>
        <p:txBody>
          <a:bodyPr/>
          <a:lstStyle/>
          <a:p>
            <a:fld id="{C263D6C4-4840-40CC-AC84-17E24B3B7BDE}" type="slidenum">
              <a:rPr lang="en-US" smtClean="0"/>
              <a:pPr/>
              <a:t>15</a:t>
            </a:fld>
            <a:endParaRPr lang="en-US" dirty="0"/>
          </a:p>
        </p:txBody>
      </p:sp>
      <p:sp>
        <p:nvSpPr>
          <p:cNvPr id="12" name="Text Placeholder 9">
            <a:extLst>
              <a:ext uri="{FF2B5EF4-FFF2-40B4-BE49-F238E27FC236}">
                <a16:creationId xmlns:a16="http://schemas.microsoft.com/office/drawing/2014/main" id="{DB1509A6-621C-4498-839F-1880D9A59238}"/>
              </a:ext>
            </a:extLst>
          </p:cNvPr>
          <p:cNvSpPr>
            <a:spLocks noGrp="1"/>
          </p:cNvSpPr>
          <p:nvPr>
            <p:ph type="body" sz="quarter" idx="13"/>
          </p:nvPr>
        </p:nvSpPr>
        <p:spPr>
          <a:xfrm>
            <a:off x="444498" y="2394015"/>
            <a:ext cx="11892017" cy="3550318"/>
          </a:xfrm>
        </p:spPr>
        <p:txBody>
          <a:bodyPr/>
          <a:lstStyle/>
          <a:p>
            <a:pPr marL="0" indent="0">
              <a:spcAft>
                <a:spcPts val="0"/>
              </a:spcAft>
              <a:buNone/>
            </a:pPr>
            <a:r>
              <a:rPr lang="en-US" sz="2400" i="1" u="sng" dirty="0"/>
              <a:t>Merely contrastive focus</a:t>
            </a:r>
            <a:endParaRPr lang="en-US" sz="2400" i="1" dirty="0"/>
          </a:p>
          <a:p>
            <a:pPr marL="0" indent="0">
              <a:spcAft>
                <a:spcPts val="0"/>
              </a:spcAft>
              <a:buNone/>
            </a:pPr>
            <a:endParaRPr lang="en-US" sz="600" dirty="0"/>
          </a:p>
          <a:p>
            <a:pPr marL="0" lvl="0" indent="0">
              <a:spcAft>
                <a:spcPts val="200"/>
              </a:spcAft>
              <a:buNone/>
            </a:pPr>
            <a:r>
              <a:rPr lang="en-US" sz="2400" dirty="0"/>
              <a:t>	</a:t>
            </a:r>
            <a:r>
              <a:rPr lang="en-GB" sz="2400" dirty="0"/>
              <a:t>A: 	</a:t>
            </a:r>
            <a:r>
              <a:rPr lang="en-GB" sz="2400" i="1" dirty="0"/>
              <a:t>pro</a:t>
            </a:r>
            <a:r>
              <a:rPr lang="en-GB" sz="2400" dirty="0"/>
              <a:t> devo </a:t>
            </a:r>
            <a:r>
              <a:rPr lang="en-GB" sz="2400" dirty="0" err="1"/>
              <a:t>tornare</a:t>
            </a:r>
            <a:r>
              <a:rPr lang="en-GB" sz="2400" dirty="0"/>
              <a:t> a casa.				(Bianchi 2013).</a:t>
            </a:r>
          </a:p>
          <a:p>
            <a:pPr marL="0" lvl="0" indent="0">
              <a:spcAft>
                <a:spcPts val="200"/>
              </a:spcAft>
              <a:buNone/>
            </a:pPr>
            <a:r>
              <a:rPr lang="en-GB" sz="2400" i="1" dirty="0"/>
              <a:t>		(I) must </a:t>
            </a:r>
            <a:r>
              <a:rPr lang="en-GB" sz="2400" i="1" dirty="0" err="1"/>
              <a:t>return</a:t>
            </a:r>
            <a:r>
              <a:rPr lang="en-GB" sz="2400" i="1" baseline="-25000" dirty="0" err="1"/>
              <a:t>INF</a:t>
            </a:r>
            <a:r>
              <a:rPr lang="en-GB" sz="2400" i="1" dirty="0"/>
              <a:t> to home</a:t>
            </a:r>
            <a:endParaRPr lang="en-GB" sz="2400" dirty="0"/>
          </a:p>
          <a:p>
            <a:pPr marL="0" indent="0">
              <a:spcAft>
                <a:spcPts val="0"/>
              </a:spcAft>
              <a:buNone/>
            </a:pPr>
            <a:endParaRPr lang="en-US" sz="800" dirty="0"/>
          </a:p>
          <a:p>
            <a:pPr marL="0" indent="0">
              <a:spcAft>
                <a:spcPts val="200"/>
              </a:spcAft>
              <a:buNone/>
            </a:pPr>
            <a:r>
              <a:rPr lang="en-GB" sz="2400" dirty="0"/>
              <a:t>	B:	A </a:t>
            </a:r>
            <a:r>
              <a:rPr lang="en-GB" sz="2400" dirty="0" err="1"/>
              <a:t>quest’ora</a:t>
            </a:r>
            <a:r>
              <a:rPr lang="en-GB" sz="2400" dirty="0"/>
              <a:t> </a:t>
            </a:r>
            <a:r>
              <a:rPr lang="en-GB" sz="2400" dirty="0" err="1"/>
              <a:t>ti</a:t>
            </a:r>
            <a:r>
              <a:rPr lang="en-GB" sz="2400" dirty="0"/>
              <a:t> </a:t>
            </a:r>
            <a:r>
              <a:rPr lang="en-GB" sz="2400" dirty="0" err="1"/>
              <a:t>conviene</a:t>
            </a:r>
            <a:r>
              <a:rPr lang="en-GB" sz="2400" dirty="0"/>
              <a:t> </a:t>
            </a:r>
            <a:r>
              <a:rPr lang="en-GB" sz="2400" dirty="0" err="1"/>
              <a:t>prendere</a:t>
            </a:r>
            <a:r>
              <a:rPr lang="en-GB" sz="2400" dirty="0"/>
              <a:t> </a:t>
            </a:r>
            <a:r>
              <a:rPr lang="en-GB" sz="2400" dirty="0" err="1">
                <a:solidFill>
                  <a:srgbClr val="FFFF00"/>
                </a:solidFill>
              </a:rPr>
              <a:t>il</a:t>
            </a:r>
            <a:r>
              <a:rPr lang="en-GB" sz="2400" dirty="0">
                <a:solidFill>
                  <a:srgbClr val="FFFF00"/>
                </a:solidFill>
              </a:rPr>
              <a:t> TAXI</a:t>
            </a:r>
            <a:r>
              <a:rPr lang="en-GB" sz="2400" baseline="-25000" dirty="0">
                <a:solidFill>
                  <a:srgbClr val="FFFF00"/>
                </a:solidFill>
              </a:rPr>
              <a:t>F</a:t>
            </a:r>
            <a:r>
              <a:rPr lang="en-GB" sz="2400" dirty="0"/>
              <a:t>, non la metro.</a:t>
            </a:r>
          </a:p>
          <a:p>
            <a:pPr marL="0" lvl="0" indent="0">
              <a:spcAft>
                <a:spcPts val="200"/>
              </a:spcAft>
              <a:buNone/>
            </a:pPr>
            <a:r>
              <a:rPr lang="en-GB" sz="2400" i="1" dirty="0"/>
              <a:t>		At this hour, you should take the taxi, not the underground	</a:t>
            </a:r>
            <a:endParaRPr lang="en-GB" sz="2400" dirty="0"/>
          </a:p>
          <a:p>
            <a:pPr marL="0" indent="0">
              <a:spcAft>
                <a:spcPts val="0"/>
              </a:spcAft>
              <a:buNone/>
            </a:pPr>
            <a:endParaRPr lang="en-US" sz="800" dirty="0"/>
          </a:p>
          <a:p>
            <a:pPr marL="0" indent="0">
              <a:spcAft>
                <a:spcPts val="200"/>
              </a:spcAft>
              <a:buNone/>
            </a:pPr>
            <a:r>
              <a:rPr lang="en-GB" sz="2400" dirty="0"/>
              <a:t>	B’:    * A </a:t>
            </a:r>
            <a:r>
              <a:rPr lang="en-GB" sz="2400" dirty="0" err="1"/>
              <a:t>quest’ora</a:t>
            </a:r>
            <a:r>
              <a:rPr lang="en-GB" sz="2400" dirty="0"/>
              <a:t> </a:t>
            </a:r>
            <a:r>
              <a:rPr lang="en-GB" sz="2400" dirty="0" err="1">
                <a:solidFill>
                  <a:srgbClr val="FFFF00"/>
                </a:solidFill>
              </a:rPr>
              <a:t>il</a:t>
            </a:r>
            <a:r>
              <a:rPr lang="en-GB" sz="2400" dirty="0">
                <a:solidFill>
                  <a:srgbClr val="FFFF00"/>
                </a:solidFill>
              </a:rPr>
              <a:t> TAXI</a:t>
            </a:r>
            <a:r>
              <a:rPr lang="en-GB" sz="2400" baseline="-25000" dirty="0">
                <a:solidFill>
                  <a:srgbClr val="FFFF00"/>
                </a:solidFill>
              </a:rPr>
              <a:t>F</a:t>
            </a:r>
            <a:r>
              <a:rPr lang="en-GB" sz="2400" dirty="0"/>
              <a:t>, </a:t>
            </a:r>
            <a:r>
              <a:rPr lang="en-GB" sz="2400" dirty="0" err="1"/>
              <a:t>ti</a:t>
            </a:r>
            <a:r>
              <a:rPr lang="en-GB" sz="2400" dirty="0"/>
              <a:t> </a:t>
            </a:r>
            <a:r>
              <a:rPr lang="en-GB" sz="2400" dirty="0" err="1"/>
              <a:t>conviene</a:t>
            </a:r>
            <a:r>
              <a:rPr lang="en-GB" sz="2400" dirty="0"/>
              <a:t> </a:t>
            </a:r>
            <a:r>
              <a:rPr lang="en-GB" sz="2400" dirty="0" err="1"/>
              <a:t>prendere</a:t>
            </a:r>
            <a:r>
              <a:rPr lang="en-GB" sz="2400" dirty="0"/>
              <a:t>, non la metro.</a:t>
            </a:r>
          </a:p>
          <a:p>
            <a:pPr marL="0" lvl="0" indent="0">
              <a:spcAft>
                <a:spcPts val="200"/>
              </a:spcAft>
              <a:buNone/>
            </a:pPr>
            <a:r>
              <a:rPr lang="en-GB" sz="2400" i="1" dirty="0"/>
              <a:t>		At this hour, the TAXI, you should take, not the underground</a:t>
            </a:r>
            <a:endParaRPr lang="en-GB" dirty="0"/>
          </a:p>
        </p:txBody>
      </p:sp>
      <p:sp>
        <p:nvSpPr>
          <p:cNvPr id="8" name="Title 6">
            <a:extLst>
              <a:ext uri="{FF2B5EF4-FFF2-40B4-BE49-F238E27FC236}">
                <a16:creationId xmlns:a16="http://schemas.microsoft.com/office/drawing/2014/main" id="{72F78832-5310-4747-8869-9CD92384FF7A}"/>
              </a:ext>
            </a:extLst>
          </p:cNvPr>
          <p:cNvSpPr>
            <a:spLocks noGrp="1"/>
          </p:cNvSpPr>
          <p:nvPr>
            <p:ph type="title"/>
          </p:nvPr>
        </p:nvSpPr>
        <p:spPr>
          <a:xfrm>
            <a:off x="444499" y="322209"/>
            <a:ext cx="11892017" cy="1200329"/>
          </a:xfrm>
        </p:spPr>
        <p:txBody>
          <a:bodyPr/>
          <a:lstStyle/>
          <a:p>
            <a:r>
              <a:rPr lang="en-US" sz="2400" dirty="0"/>
              <a:t>Reply III – Even genuinely non-corrective focus may front when TP is discourse given and right dislocation licensed.</a:t>
            </a:r>
            <a:br>
              <a:rPr lang="en-US" sz="2400" dirty="0"/>
            </a:br>
            <a:endParaRPr lang="en-US" b="0" dirty="0"/>
          </a:p>
        </p:txBody>
      </p:sp>
      <p:sp>
        <p:nvSpPr>
          <p:cNvPr id="9" name="Title 6">
            <a:extLst>
              <a:ext uri="{FF2B5EF4-FFF2-40B4-BE49-F238E27FC236}">
                <a16:creationId xmlns:a16="http://schemas.microsoft.com/office/drawing/2014/main" id="{77DF3794-53B3-45B8-8213-64C410B95DEA}"/>
              </a:ext>
            </a:extLst>
          </p:cNvPr>
          <p:cNvSpPr txBox="1">
            <a:spLocks/>
          </p:cNvSpPr>
          <p:nvPr/>
        </p:nvSpPr>
        <p:spPr>
          <a:xfrm>
            <a:off x="444497" y="728474"/>
            <a:ext cx="11892017" cy="1588127"/>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lang="en-GB" sz="3200" b="1" kern="1200" spc="-70" baseline="0" dirty="0">
                <a:solidFill>
                  <a:schemeClr val="bg1"/>
                </a:solidFill>
                <a:latin typeface="+mj-lt"/>
                <a:ea typeface="+mj-ea"/>
                <a:cs typeface="+mj-cs"/>
              </a:defRPr>
            </a:lvl1pPr>
          </a:lstStyle>
          <a:p>
            <a:br>
              <a:rPr lang="en-US" sz="2400" dirty="0"/>
            </a:br>
            <a:br>
              <a:rPr lang="en-US" sz="600" dirty="0"/>
            </a:br>
            <a:br>
              <a:rPr lang="en-US" sz="600" dirty="0"/>
            </a:br>
            <a:r>
              <a:rPr lang="en-US" sz="2400" b="0" dirty="0"/>
              <a:t>Bianchi (2013) and Bianchi &amp; </a:t>
            </a:r>
            <a:r>
              <a:rPr lang="en-US" sz="2400" b="0" dirty="0" err="1"/>
              <a:t>Bocci</a:t>
            </a:r>
            <a:r>
              <a:rPr lang="en-US" sz="2400" b="0" dirty="0"/>
              <a:t> (2012) consider foci that are genuinely non-corrective (and also non-confirmative and non-additive). When the containing TP is not discourse given, fronting is ungrammatical.</a:t>
            </a:r>
            <a:endParaRPr lang="en-US" b="0" dirty="0"/>
          </a:p>
        </p:txBody>
      </p:sp>
      <p:pic>
        <p:nvPicPr>
          <p:cNvPr id="10" name="Audio 9">
            <a:hlinkClick r:id="" action="ppaction://media"/>
            <a:extLst>
              <a:ext uri="{FF2B5EF4-FFF2-40B4-BE49-F238E27FC236}">
                <a16:creationId xmlns:a16="http://schemas.microsoft.com/office/drawing/2014/main" id="{26F875F4-B765-4A30-80AF-12497161F27C}"/>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3496978402"/>
      </p:ext>
    </p:extLst>
  </p:cSld>
  <p:clrMapOvr>
    <a:masterClrMapping/>
  </p:clrMapOvr>
  <mc:AlternateContent xmlns:mc="http://schemas.openxmlformats.org/markup-compatibility/2006" xmlns:p14="http://schemas.microsoft.com/office/powerpoint/2010/main">
    <mc:Choice Requires="p14">
      <p:transition spd="med" p14:dur="700" advTm="102383">
        <p:fade/>
      </p:transition>
    </mc:Choice>
    <mc:Fallback xmlns="">
      <p:transition spd="med" advTm="10238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9" fill="hold" display="0">
                  <p:stCondLst>
                    <p:cond delay="indefinite"/>
                  </p:stCondLst>
                  <p:endCondLst>
                    <p:cond evt="onStopAudio" delay="0">
                      <p:tgtEl>
                        <p:sldTgt/>
                      </p:tgtEl>
                    </p:cond>
                  </p:endCondLst>
                </p:cTn>
                <p:tgtEl>
                  <p:spTgt spid="10"/>
                </p:tgtEl>
              </p:cMediaNode>
            </p:audio>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rgbClr val="0E4D70"/>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E9800F6-D571-48C4-8466-12AA1ADB6599}"/>
              </a:ext>
            </a:extLst>
          </p:cNvPr>
          <p:cNvSpPr>
            <a:spLocks noGrp="1"/>
          </p:cNvSpPr>
          <p:nvPr>
            <p:ph type="sldNum" sz="quarter" idx="12"/>
          </p:nvPr>
        </p:nvSpPr>
        <p:spPr/>
        <p:txBody>
          <a:bodyPr/>
          <a:lstStyle/>
          <a:p>
            <a:fld id="{C263D6C4-4840-40CC-AC84-17E24B3B7BDE}" type="slidenum">
              <a:rPr lang="en-US" smtClean="0"/>
              <a:pPr/>
              <a:t>16</a:t>
            </a:fld>
            <a:endParaRPr lang="en-US" dirty="0"/>
          </a:p>
        </p:txBody>
      </p:sp>
      <p:sp>
        <p:nvSpPr>
          <p:cNvPr id="12" name="Text Placeholder 9">
            <a:extLst>
              <a:ext uri="{FF2B5EF4-FFF2-40B4-BE49-F238E27FC236}">
                <a16:creationId xmlns:a16="http://schemas.microsoft.com/office/drawing/2014/main" id="{DB1509A6-621C-4498-839F-1880D9A59238}"/>
              </a:ext>
            </a:extLst>
          </p:cNvPr>
          <p:cNvSpPr>
            <a:spLocks noGrp="1"/>
          </p:cNvSpPr>
          <p:nvPr>
            <p:ph type="body" sz="quarter" idx="13"/>
          </p:nvPr>
        </p:nvSpPr>
        <p:spPr>
          <a:xfrm>
            <a:off x="444499" y="2104234"/>
            <a:ext cx="11892017" cy="3550318"/>
          </a:xfrm>
        </p:spPr>
        <p:txBody>
          <a:bodyPr/>
          <a:lstStyle/>
          <a:p>
            <a:pPr marL="0" indent="0">
              <a:spcAft>
                <a:spcPts val="0"/>
              </a:spcAft>
              <a:buNone/>
            </a:pPr>
            <a:r>
              <a:rPr lang="en-US" sz="2400" i="1" u="sng" dirty="0"/>
              <a:t>Merely contrastive focus</a:t>
            </a:r>
            <a:endParaRPr lang="en-US" sz="2400" i="1" dirty="0"/>
          </a:p>
          <a:p>
            <a:pPr marL="0" indent="0">
              <a:spcAft>
                <a:spcPts val="0"/>
              </a:spcAft>
              <a:buNone/>
            </a:pPr>
            <a:endParaRPr lang="en-US" sz="600" dirty="0"/>
          </a:p>
          <a:p>
            <a:pPr marL="0" lvl="0" indent="0">
              <a:spcAft>
                <a:spcPts val="0"/>
              </a:spcAft>
              <a:buNone/>
            </a:pPr>
            <a:r>
              <a:rPr lang="en-US" sz="2400" dirty="0"/>
              <a:t>	</a:t>
            </a:r>
            <a:r>
              <a:rPr lang="en-GB" sz="2400" dirty="0"/>
              <a:t>A: 	 </a:t>
            </a:r>
            <a:r>
              <a:rPr lang="en-GB" sz="2400" dirty="0" err="1"/>
              <a:t>Prendi</a:t>
            </a:r>
            <a:r>
              <a:rPr lang="en-GB" sz="2400" dirty="0"/>
              <a:t> </a:t>
            </a:r>
            <a:r>
              <a:rPr lang="en-GB" sz="2400" dirty="0" err="1"/>
              <a:t>il</a:t>
            </a:r>
            <a:r>
              <a:rPr lang="en-GB" sz="2400" dirty="0"/>
              <a:t> taxi o la metro?			← </a:t>
            </a:r>
            <a:r>
              <a:rPr lang="en-GB" sz="2400" i="1" dirty="0"/>
              <a:t>‘B takes X’ presupposed</a:t>
            </a:r>
            <a:r>
              <a:rPr lang="en-GB" sz="2400" dirty="0"/>
              <a:t>	</a:t>
            </a:r>
            <a:r>
              <a:rPr lang="en-GB" sz="2400" i="1" dirty="0"/>
              <a:t> 	(You) take the taxi or the underground?</a:t>
            </a:r>
            <a:endParaRPr lang="en-GB" sz="2400" dirty="0"/>
          </a:p>
          <a:p>
            <a:pPr>
              <a:spcAft>
                <a:spcPts val="0"/>
              </a:spcAft>
            </a:pPr>
            <a:endParaRPr lang="en-GB" sz="1200" dirty="0"/>
          </a:p>
          <a:p>
            <a:pPr marL="0" indent="0">
              <a:spcAft>
                <a:spcPts val="0"/>
              </a:spcAft>
              <a:buNone/>
            </a:pPr>
            <a:r>
              <a:rPr lang="en-GB" sz="2400" dirty="0"/>
              <a:t>	B:	</a:t>
            </a:r>
            <a:r>
              <a:rPr lang="en-GB" sz="2400" dirty="0" err="1"/>
              <a:t>Prendo</a:t>
            </a:r>
            <a:r>
              <a:rPr lang="en-GB" sz="2400" dirty="0"/>
              <a:t> </a:t>
            </a:r>
            <a:r>
              <a:rPr lang="en-GB" sz="2400" dirty="0" err="1">
                <a:solidFill>
                  <a:srgbClr val="FFFF00"/>
                </a:solidFill>
              </a:rPr>
              <a:t>il</a:t>
            </a:r>
            <a:r>
              <a:rPr lang="en-GB" sz="2400" dirty="0">
                <a:solidFill>
                  <a:srgbClr val="FFFF00"/>
                </a:solidFill>
              </a:rPr>
              <a:t> TAXI</a:t>
            </a:r>
            <a:r>
              <a:rPr lang="en-GB" sz="2400" baseline="-25000" dirty="0">
                <a:solidFill>
                  <a:srgbClr val="FFFF00"/>
                </a:solidFill>
              </a:rPr>
              <a:t>F</a:t>
            </a:r>
            <a:r>
              <a:rPr lang="en-GB" sz="2400" dirty="0"/>
              <a:t>, non la metro.		</a:t>
            </a:r>
          </a:p>
          <a:p>
            <a:pPr marL="0" indent="0">
              <a:spcAft>
                <a:spcPts val="0"/>
              </a:spcAft>
              <a:buNone/>
            </a:pPr>
            <a:r>
              <a:rPr lang="en-GB" sz="2400" i="1" dirty="0"/>
              <a:t>		(I) take the taxi, not the underground	</a:t>
            </a:r>
          </a:p>
          <a:p>
            <a:pPr>
              <a:spcAft>
                <a:spcPts val="0"/>
              </a:spcAft>
            </a:pPr>
            <a:endParaRPr lang="en-GB" sz="1200" dirty="0"/>
          </a:p>
          <a:p>
            <a:pPr marL="0" indent="0">
              <a:spcAft>
                <a:spcPts val="0"/>
              </a:spcAft>
              <a:buNone/>
            </a:pPr>
            <a:r>
              <a:rPr lang="en-GB" sz="2400" dirty="0"/>
              <a:t>	B’:  	</a:t>
            </a:r>
            <a:r>
              <a:rPr lang="en-GB" sz="2400" dirty="0">
                <a:solidFill>
                  <a:srgbClr val="FFFF00"/>
                </a:solidFill>
              </a:rPr>
              <a:t>Il TAXI</a:t>
            </a:r>
            <a:r>
              <a:rPr lang="en-GB" sz="2400" baseline="-25000" dirty="0">
                <a:solidFill>
                  <a:srgbClr val="FFFF00"/>
                </a:solidFill>
              </a:rPr>
              <a:t>F</a:t>
            </a:r>
            <a:r>
              <a:rPr lang="en-GB" sz="2400" baseline="-25000" dirty="0"/>
              <a:t>, </a:t>
            </a:r>
            <a:r>
              <a:rPr lang="en-GB" sz="2400" dirty="0" err="1"/>
              <a:t>prendo</a:t>
            </a:r>
            <a:r>
              <a:rPr lang="en-GB" sz="2400" dirty="0"/>
              <a:t>, non la metro. 	    	← </a:t>
            </a:r>
            <a:r>
              <a:rPr lang="en-GB" sz="2400" i="1" dirty="0"/>
              <a:t>‘B takes X’ right dislocated</a:t>
            </a:r>
          </a:p>
          <a:p>
            <a:pPr marL="0" indent="0">
              <a:spcAft>
                <a:spcPts val="0"/>
              </a:spcAft>
              <a:buNone/>
            </a:pPr>
            <a:r>
              <a:rPr lang="en-GB" sz="2400" i="1" dirty="0"/>
              <a:t>		The taxi, (I) take, not the underground	</a:t>
            </a:r>
            <a:endParaRPr lang="en-GB" sz="2400" dirty="0"/>
          </a:p>
        </p:txBody>
      </p:sp>
      <p:sp>
        <p:nvSpPr>
          <p:cNvPr id="8" name="Title 6">
            <a:extLst>
              <a:ext uri="{FF2B5EF4-FFF2-40B4-BE49-F238E27FC236}">
                <a16:creationId xmlns:a16="http://schemas.microsoft.com/office/drawing/2014/main" id="{72F78832-5310-4747-8869-9CD92384FF7A}"/>
              </a:ext>
            </a:extLst>
          </p:cNvPr>
          <p:cNvSpPr>
            <a:spLocks noGrp="1"/>
          </p:cNvSpPr>
          <p:nvPr>
            <p:ph type="title"/>
          </p:nvPr>
        </p:nvSpPr>
        <p:spPr>
          <a:xfrm>
            <a:off x="444499" y="322208"/>
            <a:ext cx="11892017" cy="1782026"/>
          </a:xfrm>
        </p:spPr>
        <p:txBody>
          <a:bodyPr/>
          <a:lstStyle/>
          <a:p>
            <a:r>
              <a:rPr lang="en-US" sz="2400" dirty="0"/>
              <a:t>Reply III (</a:t>
            </a:r>
            <a:r>
              <a:rPr lang="en-US" sz="2400" b="0" dirty="0"/>
              <a:t>continued)</a:t>
            </a:r>
            <a:br>
              <a:rPr lang="en-US" sz="2400" dirty="0"/>
            </a:br>
            <a:br>
              <a:rPr lang="en-US" sz="1200" dirty="0"/>
            </a:br>
            <a:br>
              <a:rPr lang="en-US" sz="600" dirty="0"/>
            </a:br>
            <a:r>
              <a:rPr lang="en-US" sz="2400" b="0" dirty="0"/>
              <a:t>When the containing TP </a:t>
            </a:r>
            <a:r>
              <a:rPr lang="en-US" sz="2400" i="1" dirty="0"/>
              <a:t>is</a:t>
            </a:r>
            <a:r>
              <a:rPr lang="en-US" sz="2400" b="0" dirty="0"/>
              <a:t> discourse given, however, right dislocation is licensed and </a:t>
            </a:r>
            <a:br>
              <a:rPr lang="en-US" sz="2400" b="0" dirty="0"/>
            </a:br>
            <a:r>
              <a:rPr lang="en-US" sz="2400" b="0" dirty="0"/>
              <a:t>even these foci front, thus behaving like corrective, confirmative, and additive foci.</a:t>
            </a:r>
            <a:br>
              <a:rPr lang="en-US" sz="2400" dirty="0"/>
            </a:br>
            <a:endParaRPr lang="en-US" b="0" dirty="0"/>
          </a:p>
        </p:txBody>
      </p:sp>
      <p:pic>
        <p:nvPicPr>
          <p:cNvPr id="3" name="Audio 2">
            <a:hlinkClick r:id="" action="ppaction://media"/>
            <a:extLst>
              <a:ext uri="{FF2B5EF4-FFF2-40B4-BE49-F238E27FC236}">
                <a16:creationId xmlns:a16="http://schemas.microsoft.com/office/drawing/2014/main" id="{2B73DD89-E2D5-4531-975E-40009A73BE4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2799047293"/>
      </p:ext>
    </p:extLst>
  </p:cSld>
  <p:clrMapOvr>
    <a:masterClrMapping/>
  </p:clrMapOvr>
  <mc:AlternateContent xmlns:mc="http://schemas.openxmlformats.org/markup-compatibility/2006" xmlns:p14="http://schemas.microsoft.com/office/powerpoint/2010/main">
    <mc:Choice Requires="p14">
      <p:transition spd="med" p14:dur="700" advTm="78474">
        <p:fade/>
      </p:transition>
    </mc:Choice>
    <mc:Fallback xmlns="">
      <p:transition spd="med" advTm="7847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1" fill="hold" display="0">
                  <p:stCondLst>
                    <p:cond delay="indefinite"/>
                  </p:stCondLst>
                  <p:endCondLst>
                    <p:cond evt="onStopAudio" delay="0">
                      <p:tgtEl>
                        <p:sldTgt/>
                      </p:tgtEl>
                    </p:cond>
                  </p:endCondLst>
                </p:cTn>
                <p:tgtEl>
                  <p:spTgt spid="3"/>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rgbClr val="0E4D70"/>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D179B88-D43C-4A31-9A52-3498E9430782}"/>
              </a:ext>
            </a:extLst>
          </p:cNvPr>
          <p:cNvSpPr>
            <a:spLocks noGrp="1"/>
          </p:cNvSpPr>
          <p:nvPr>
            <p:ph type="title"/>
          </p:nvPr>
        </p:nvSpPr>
        <p:spPr>
          <a:xfrm>
            <a:off x="666565" y="402021"/>
            <a:ext cx="10440241" cy="859055"/>
          </a:xfrm>
        </p:spPr>
        <p:txBody>
          <a:bodyPr>
            <a:normAutofit/>
          </a:bodyPr>
          <a:lstStyle/>
          <a:p>
            <a:r>
              <a:rPr lang="en-US" dirty="0"/>
              <a:t>3. Conclusions </a:t>
            </a:r>
          </a:p>
        </p:txBody>
      </p:sp>
      <p:sp>
        <p:nvSpPr>
          <p:cNvPr id="2" name="Slide Number Placeholder 1">
            <a:extLst>
              <a:ext uri="{FF2B5EF4-FFF2-40B4-BE49-F238E27FC236}">
                <a16:creationId xmlns:a16="http://schemas.microsoft.com/office/drawing/2014/main" id="{8B065C75-272B-4BB5-BA23-D80E8654D621}"/>
              </a:ext>
            </a:extLst>
          </p:cNvPr>
          <p:cNvSpPr>
            <a:spLocks noGrp="1"/>
          </p:cNvSpPr>
          <p:nvPr>
            <p:ph type="sldNum" sz="quarter" idx="12"/>
          </p:nvPr>
        </p:nvSpPr>
        <p:spPr/>
        <p:txBody>
          <a:bodyPr/>
          <a:lstStyle/>
          <a:p>
            <a:fld id="{C263D6C4-4840-40CC-AC84-17E24B3B7BDE}" type="slidenum">
              <a:rPr lang="en-US" smtClean="0"/>
              <a:pPr/>
              <a:t>17</a:t>
            </a:fld>
            <a:endParaRPr lang="en-US" dirty="0"/>
          </a:p>
        </p:txBody>
      </p:sp>
      <p:sp>
        <p:nvSpPr>
          <p:cNvPr id="7" name="Title 6">
            <a:extLst>
              <a:ext uri="{FF2B5EF4-FFF2-40B4-BE49-F238E27FC236}">
                <a16:creationId xmlns:a16="http://schemas.microsoft.com/office/drawing/2014/main" id="{42638A89-210A-4097-B919-67AE4014A4E7}"/>
              </a:ext>
            </a:extLst>
          </p:cNvPr>
          <p:cNvSpPr txBox="1">
            <a:spLocks/>
          </p:cNvSpPr>
          <p:nvPr/>
        </p:nvSpPr>
        <p:spPr>
          <a:xfrm>
            <a:off x="533400" y="1420238"/>
            <a:ext cx="11201401" cy="4815192"/>
          </a:xfrm>
          <a:prstGeom prst="rect">
            <a:avLst/>
          </a:prstGeom>
        </p:spPr>
        <p:txBody>
          <a:bodyPr vert="horz" lIns="91440" tIns="45720" rIns="91440" bIns="45720" rtlCol="0" anchor="b">
            <a:normAutofit fontScale="47500" lnSpcReduction="20000"/>
          </a:bodyPr>
          <a:lstStyle>
            <a:lvl1pPr algn="l" defTabSz="914400" rtl="0" eaLnBrk="1" latinLnBrk="0" hangingPunct="1">
              <a:lnSpc>
                <a:spcPct val="90000"/>
              </a:lnSpc>
              <a:spcBef>
                <a:spcPct val="0"/>
              </a:spcBef>
              <a:buNone/>
              <a:defRPr lang="en-GB" sz="5400" b="1" kern="1200" dirty="0">
                <a:solidFill>
                  <a:schemeClr val="bg1"/>
                </a:solidFill>
                <a:latin typeface="+mj-lt"/>
                <a:ea typeface="+mj-ea"/>
                <a:cs typeface="+mj-cs"/>
              </a:defRPr>
            </a:lvl1pPr>
          </a:lstStyle>
          <a:p>
            <a:pPr marL="685800" indent="-685800">
              <a:buFont typeface="Arial" panose="020B0604020202020204" pitchFamily="34" charset="0"/>
              <a:buChar char="•"/>
            </a:pPr>
            <a:r>
              <a:rPr lang="en-US" b="0" dirty="0"/>
              <a:t>Fronting is not a property of specific focus types. Corrective, confirmative, additive, and even merely contrastive foci can all front.</a:t>
            </a:r>
          </a:p>
          <a:p>
            <a:pPr marL="685800" indent="-685800">
              <a:buFont typeface="Arial" panose="020B0604020202020204" pitchFamily="34" charset="0"/>
              <a:buChar char="•"/>
            </a:pPr>
            <a:endParaRPr lang="en-US" b="0" dirty="0"/>
          </a:p>
          <a:p>
            <a:pPr marL="685800" indent="-685800">
              <a:buFont typeface="Arial" panose="020B0604020202020204" pitchFamily="34" charset="0"/>
              <a:buChar char="•"/>
            </a:pPr>
            <a:r>
              <a:rPr lang="en-US" b="0" dirty="0"/>
              <a:t>The key factor is whether the TP containing focus is discourse given. When it is, right dislocation is licensed. If right dislocation applies, it forces focus fronting. If TP is not given, right dislocation is unlicensed, preventing focus fronting.</a:t>
            </a:r>
          </a:p>
          <a:p>
            <a:pPr marL="685800" indent="-685800">
              <a:buFont typeface="Arial" panose="020B0604020202020204" pitchFamily="34" charset="0"/>
              <a:buChar char="•"/>
            </a:pPr>
            <a:endParaRPr lang="en-US" b="0" dirty="0"/>
          </a:p>
          <a:p>
            <a:pPr marL="685800" indent="-685800">
              <a:buFont typeface="Arial" panose="020B0604020202020204" pitchFamily="34" charset="0"/>
              <a:buChar char="•"/>
            </a:pPr>
            <a:r>
              <a:rPr lang="en-US" b="0" dirty="0"/>
              <a:t>The alternation between </a:t>
            </a:r>
            <a:r>
              <a:rPr lang="en-US" b="0" dirty="0" err="1"/>
              <a:t>frontable</a:t>
            </a:r>
            <a:r>
              <a:rPr lang="en-US" b="0" dirty="0"/>
              <a:t> and </a:t>
            </a:r>
            <a:r>
              <a:rPr lang="en-US" b="0" dirty="0" err="1"/>
              <a:t>unfrontable</a:t>
            </a:r>
            <a:r>
              <a:rPr lang="en-US" b="0" dirty="0"/>
              <a:t> foci is thus better accounted for under an analysis where in situ focalization is the default and fronting is triggered by independent processes.</a:t>
            </a:r>
          </a:p>
          <a:p>
            <a:pPr marL="685800" indent="-685800">
              <a:buFont typeface="Arial" panose="020B0604020202020204" pitchFamily="34" charset="0"/>
              <a:buChar char="•"/>
            </a:pPr>
            <a:endParaRPr lang="en-US" b="0" dirty="0"/>
          </a:p>
          <a:p>
            <a:pPr marL="685800" indent="-685800">
              <a:buFont typeface="Arial" panose="020B0604020202020204" pitchFamily="34" charset="0"/>
              <a:buChar char="•"/>
            </a:pPr>
            <a:r>
              <a:rPr lang="en-US" b="0" dirty="0"/>
              <a:t>The same alternation is not accounted for under a </a:t>
            </a:r>
            <a:r>
              <a:rPr lang="en-US" b="0" dirty="0" err="1"/>
              <a:t>FocP</a:t>
            </a:r>
            <a:r>
              <a:rPr lang="en-US" b="0" dirty="0"/>
              <a:t> analysis where contrastive foci must always front, whether overtly or covertly. The </a:t>
            </a:r>
            <a:r>
              <a:rPr lang="en-US" b="0" dirty="0" err="1"/>
              <a:t>FocP</a:t>
            </a:r>
            <a:r>
              <a:rPr lang="en-US" b="0" dirty="0"/>
              <a:t> analysis incorrectly predicts the </a:t>
            </a:r>
            <a:r>
              <a:rPr lang="en-US" b="0" dirty="0" err="1"/>
              <a:t>unfrontable</a:t>
            </a:r>
            <a:r>
              <a:rPr lang="en-US" b="0" dirty="0"/>
              <a:t> foci of C' replies to be ungrammatical.</a:t>
            </a:r>
          </a:p>
        </p:txBody>
      </p:sp>
      <p:pic>
        <p:nvPicPr>
          <p:cNvPr id="3" name="Audio 2">
            <a:hlinkClick r:id="" action="ppaction://media"/>
            <a:extLst>
              <a:ext uri="{FF2B5EF4-FFF2-40B4-BE49-F238E27FC236}">
                <a16:creationId xmlns:a16="http://schemas.microsoft.com/office/drawing/2014/main" id="{1A93D121-0958-4ED6-B271-6F6A35A5BC23}"/>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1329508586"/>
      </p:ext>
    </p:extLst>
  </p:cSld>
  <p:clrMapOvr>
    <a:masterClrMapping/>
  </p:clrMapOvr>
  <mc:AlternateContent xmlns:mc="http://schemas.openxmlformats.org/markup-compatibility/2006" xmlns:p14="http://schemas.microsoft.com/office/powerpoint/2010/main">
    <mc:Choice Requires="p14">
      <p:transition spd="med" p14:dur="700" advTm="73288">
        <p:fade/>
      </p:transition>
    </mc:Choice>
    <mc:Fallback xmlns="">
      <p:transition spd="med" advTm="7328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3"/>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BE5BF-9922-45FB-8F3F-4446D40A051B}"/>
              </a:ext>
            </a:extLst>
          </p:cNvPr>
          <p:cNvSpPr>
            <a:spLocks noGrp="1"/>
          </p:cNvSpPr>
          <p:nvPr>
            <p:ph type="ctrTitle"/>
          </p:nvPr>
        </p:nvSpPr>
        <p:spPr/>
        <p:txBody>
          <a:bodyPr/>
          <a:lstStyle/>
          <a:p>
            <a:r>
              <a:rPr lang="en-US" dirty="0"/>
              <a:t>Thank You</a:t>
            </a:r>
            <a:endParaRPr lang="en-GB" dirty="0"/>
          </a:p>
        </p:txBody>
      </p:sp>
      <p:pic>
        <p:nvPicPr>
          <p:cNvPr id="3" name="Audio 2">
            <a:hlinkClick r:id="" action="ppaction://media"/>
            <a:extLst>
              <a:ext uri="{FF2B5EF4-FFF2-40B4-BE49-F238E27FC236}">
                <a16:creationId xmlns:a16="http://schemas.microsoft.com/office/drawing/2014/main" id="{874B4880-BFFC-453B-9C73-BA0C6ABE98C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44069682"/>
      </p:ext>
    </p:extLst>
  </p:cSld>
  <p:clrMapOvr>
    <a:masterClrMapping/>
  </p:clrMapOvr>
  <p:transition spd="slow" advTm="6174">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rgbClr val="0E4D70"/>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98DCA46-603B-4178-8707-30E192CE6B8D}"/>
              </a:ext>
            </a:extLst>
          </p:cNvPr>
          <p:cNvSpPr>
            <a:spLocks noGrp="1"/>
          </p:cNvSpPr>
          <p:nvPr>
            <p:ph type="title"/>
          </p:nvPr>
        </p:nvSpPr>
        <p:spPr>
          <a:xfrm>
            <a:off x="194003" y="177800"/>
            <a:ext cx="11645900" cy="6740307"/>
          </a:xfrm>
        </p:spPr>
        <p:txBody>
          <a:bodyPr/>
          <a:lstStyle/>
          <a:p>
            <a:pPr defTabSz="360000"/>
            <a:r>
              <a:rPr lang="en-US" b="0" dirty="0"/>
              <a:t>Selected references</a:t>
            </a:r>
            <a:br>
              <a:rPr lang="en-US" b="0" dirty="0"/>
            </a:br>
            <a:r>
              <a:rPr lang="en-GB" sz="1600" b="0" dirty="0" err="1"/>
              <a:t>Belletti</a:t>
            </a:r>
            <a:r>
              <a:rPr lang="en-GB" sz="1600" b="0" dirty="0"/>
              <a:t>, Adriana. 2001. ‘Inversion’ as focalization. In </a:t>
            </a:r>
            <a:r>
              <a:rPr lang="en-GB" sz="1600" b="0" dirty="0" err="1"/>
              <a:t>Aafke</a:t>
            </a:r>
            <a:r>
              <a:rPr lang="en-GB" sz="1600" b="0" dirty="0"/>
              <a:t> Hulk &amp; Jean Yves Pollock (eds.), </a:t>
            </a:r>
            <a:r>
              <a:rPr lang="en-GB" sz="1600" b="0" i="1" dirty="0"/>
              <a:t>Subject Inversion in Romance and the Theory 	of Universal Grammar</a:t>
            </a:r>
            <a:r>
              <a:rPr lang="en-GB" sz="1600" b="0" dirty="0"/>
              <a:t>, 60–90. Oxford: Oxford University Press.</a:t>
            </a:r>
            <a:br>
              <a:rPr lang="en-GB" sz="1600" b="0" dirty="0"/>
            </a:br>
            <a:r>
              <a:rPr lang="en-US" sz="1600" b="0" dirty="0"/>
              <a:t>Bianchi, Valentina 2013. On ‘focus movement’ in Italian. In M. V.a Camacho, Á. Jiménez-Fernández, J. Martín-González, &amp; M Reyes-	</a:t>
            </a:r>
            <a:r>
              <a:rPr lang="en-US" sz="1600" b="0" dirty="0" err="1"/>
              <a:t>Tejedor</a:t>
            </a:r>
            <a:r>
              <a:rPr lang="en-US" sz="1600" b="0" dirty="0"/>
              <a:t> 	(eds.), </a:t>
            </a:r>
            <a:r>
              <a:rPr lang="en-US" sz="1600" b="0" i="1" dirty="0"/>
              <a:t>Information Structure and Agreement</a:t>
            </a:r>
            <a:r>
              <a:rPr lang="en-US" sz="1600" b="0" dirty="0"/>
              <a:t>, 193–216. Amsterdam/Philadelphia: John Benjamins. </a:t>
            </a:r>
            <a:br>
              <a:rPr lang="en-US" sz="1600" b="0" dirty="0"/>
            </a:br>
            <a:r>
              <a:rPr lang="en-GB" sz="1600" b="0" dirty="0"/>
              <a:t>Bianchi, Valentina &amp; Giuliano </a:t>
            </a:r>
            <a:r>
              <a:rPr lang="en-GB" sz="1600" b="0" dirty="0" err="1"/>
              <a:t>Bocci</a:t>
            </a:r>
            <a:r>
              <a:rPr lang="en-GB" sz="1600" b="0" dirty="0"/>
              <a:t>. 2012. Should I stay or should I go? Optional focus movement in Italian. In Christopher </a:t>
            </a:r>
            <a:r>
              <a:rPr lang="en-GB" sz="1600" b="0" dirty="0" err="1"/>
              <a:t>Piñón</a:t>
            </a:r>
            <a:r>
              <a:rPr lang="en-GB" sz="1600" b="0" dirty="0"/>
              <a:t> (ed.), 	</a:t>
            </a:r>
            <a:r>
              <a:rPr lang="en-GB" sz="1600" b="0" i="1" dirty="0"/>
              <a:t>Empirical Issues in Syntax and Semantics 9</a:t>
            </a:r>
            <a:r>
              <a:rPr lang="en-GB" sz="1600" b="0" dirty="0"/>
              <a:t>, 1–18. </a:t>
            </a:r>
            <a:br>
              <a:rPr lang="en-GB" sz="1600" b="0" dirty="0"/>
            </a:br>
            <a:r>
              <a:rPr lang="en-GB" sz="1600" b="0" dirty="0"/>
              <a:t>Bianchi, Valentina, Giuliano </a:t>
            </a:r>
            <a:r>
              <a:rPr lang="en-GB" sz="1600" b="0" dirty="0" err="1"/>
              <a:t>Bocci</a:t>
            </a:r>
            <a:r>
              <a:rPr lang="en-GB" sz="1600" b="0" dirty="0"/>
              <a:t> &amp; Silvio Cruschina. 2015. Focus Fronting and Its Implicatures. In Enoch Aboh, Amy Schaffer, &amp; Petra 	</a:t>
            </a:r>
            <a:r>
              <a:rPr lang="en-GB" sz="1600" b="0" dirty="0" err="1"/>
              <a:t>Sleeman</a:t>
            </a:r>
            <a:r>
              <a:rPr lang="en-GB" sz="1600" b="0" dirty="0"/>
              <a:t> (eds.), </a:t>
            </a:r>
            <a:r>
              <a:rPr lang="en-GB" sz="1600" b="0" i="1" dirty="0"/>
              <a:t>Romance Languages and Linguistic Theory 2013: Selected papers from ‘Going Romance’ Amsterdam 2013</a:t>
            </a:r>
            <a:r>
              <a:rPr lang="en-GB" sz="1600" b="0" dirty="0"/>
              <a:t>, Vol. 8, </a:t>
            </a:r>
            <a:br>
              <a:rPr lang="en-GB" sz="1600" b="0" dirty="0"/>
            </a:br>
            <a:r>
              <a:rPr lang="en-GB" sz="1600" b="0" dirty="0"/>
              <a:t>	1–20. Amsterdam: John </a:t>
            </a:r>
            <a:r>
              <a:rPr lang="en-GB" sz="1600" b="0" dirty="0" err="1"/>
              <a:t>Benjamins</a:t>
            </a:r>
            <a:r>
              <a:rPr lang="en-GB" sz="1600" b="0" dirty="0"/>
              <a:t>.</a:t>
            </a:r>
            <a:br>
              <a:rPr lang="en-GB" sz="1600" b="0" dirty="0"/>
            </a:br>
            <a:r>
              <a:rPr lang="en-US" sz="1600" b="0" dirty="0"/>
              <a:t>Hamlaoui, Fatima. 2008. Focus, contrast and the syntax–phonology interface: The case of French cleft-sentences. </a:t>
            </a:r>
            <a:r>
              <a:rPr lang="en-US" sz="1600" b="0" i="1" dirty="0"/>
              <a:t>Current Issues in Unity 	and Diversity of Languages: 18th International Congress of Linguists (CIL18), Seoul</a:t>
            </a:r>
            <a:r>
              <a:rPr lang="en-US" sz="1600" b="0" dirty="0"/>
              <a:t>. Seoul: Linguistic Society of Korea. </a:t>
            </a:r>
            <a:br>
              <a:rPr lang="en-US" sz="1600" b="0" dirty="0"/>
            </a:br>
            <a:r>
              <a:rPr lang="en-US" sz="1600" b="0" dirty="0" err="1"/>
              <a:t>Rizzi</a:t>
            </a:r>
            <a:r>
              <a:rPr lang="en-US" sz="1600" b="0" dirty="0"/>
              <a:t>, Luigi 1997. The fine structure of the left periphery. In </a:t>
            </a:r>
            <a:r>
              <a:rPr lang="en-US" sz="1600" b="0" i="1" dirty="0"/>
              <a:t>Elements of Grammar. Handbook of Generative Syntax</a:t>
            </a:r>
            <a:r>
              <a:rPr lang="en-US" sz="1600" b="0" dirty="0"/>
              <a:t>. L. </a:t>
            </a:r>
            <a:r>
              <a:rPr lang="en-US" sz="1600" b="0" dirty="0" err="1"/>
              <a:t>Haegemann</a:t>
            </a:r>
            <a:r>
              <a:rPr lang="en-US" sz="1600" b="0" dirty="0"/>
              <a:t> (ed), 	281-337. Dordrecht: Kluwer. </a:t>
            </a:r>
            <a:br>
              <a:rPr lang="en-GB" sz="1600" b="0" dirty="0"/>
            </a:br>
            <a:r>
              <a:rPr lang="en-US" sz="1600" b="0" dirty="0"/>
              <a:t>Rizzi, Luigi 2004. Locality and the left periphery. In </a:t>
            </a:r>
            <a:r>
              <a:rPr lang="en-US" sz="1600" b="0" i="1" dirty="0"/>
              <a:t>Structures and Beyond: the Cartography of Syntactic Structures</a:t>
            </a:r>
            <a:r>
              <a:rPr lang="en-US" sz="1600" b="0" dirty="0"/>
              <a:t>, A. Belletti (ed), 	3:223-251. Oxford: Oxford University Press. </a:t>
            </a:r>
            <a:br>
              <a:rPr lang="en-GB" sz="1600" b="0" dirty="0"/>
            </a:br>
            <a:r>
              <a:rPr lang="en-US" sz="1600" b="0" dirty="0" err="1"/>
              <a:t>Rizzi</a:t>
            </a:r>
            <a:r>
              <a:rPr lang="en-US" sz="1600" b="0" dirty="0"/>
              <a:t>, Luigi, &amp; Guglielmo Cinque. 2016. Functional Categories and Syntactic Theory. In Mark Liberman &amp; Barbara Partee (eds.), </a:t>
            </a:r>
            <a:r>
              <a:rPr lang="en-US" sz="1600" b="0" i="1" dirty="0"/>
              <a:t>Annual 	Review of 	Linguistics, Vol 2</a:t>
            </a:r>
            <a:r>
              <a:rPr lang="en-US" sz="1600" b="0" dirty="0"/>
              <a:t>, Vol. 2, 139–163. Palo Alto: Annual Reviews.</a:t>
            </a:r>
            <a:br>
              <a:rPr lang="en-US" sz="1600" b="0" dirty="0"/>
            </a:br>
            <a:r>
              <a:rPr lang="en-US" sz="1600" b="0" dirty="0"/>
              <a:t>Samek-Lodovici, Vieri. 2005. Prosody-Syntax Interaction in the Expression of Focus. </a:t>
            </a:r>
            <a:r>
              <a:rPr lang="en-US" sz="1600" b="0" i="1" dirty="0"/>
              <a:t>Natural Language and Linguistic Theory</a:t>
            </a:r>
            <a:r>
              <a:rPr lang="en-US" sz="1600" b="0" dirty="0"/>
              <a:t> 23. 687–755.</a:t>
            </a:r>
            <a:br>
              <a:rPr lang="en-GB" sz="1600" b="0" dirty="0"/>
            </a:br>
            <a:r>
              <a:rPr lang="en-US" sz="1600" b="0" dirty="0"/>
              <a:t>Samek-Lodovici, Vieri 2006. When right dislocation meets the left-periphery: A unified analysis of Italian non-final focus. </a:t>
            </a:r>
            <a:r>
              <a:rPr lang="en-US" sz="1600" b="0" i="1" dirty="0"/>
              <a:t>Lingua</a:t>
            </a:r>
            <a:r>
              <a:rPr lang="en-US" sz="1600" b="0" dirty="0"/>
              <a:t> 116(6). 	836–873.</a:t>
            </a:r>
            <a:br>
              <a:rPr lang="en-GB" sz="1600" b="0" dirty="0"/>
            </a:br>
            <a:r>
              <a:rPr lang="en-US" sz="1600" b="0" dirty="0"/>
              <a:t>Samek-Lodovici, Vieri 2015. </a:t>
            </a:r>
            <a:r>
              <a:rPr lang="en-US" sz="1600" b="0" i="1" dirty="0"/>
              <a:t>The Interaction of Focus, Givenness, and Prosody. A Study of Italian Clause Structure.</a:t>
            </a:r>
            <a:r>
              <a:rPr lang="en-US" sz="1600" b="0" dirty="0"/>
              <a:t> Oxford: Oxford 	University Press (</a:t>
            </a:r>
            <a:r>
              <a:rPr lang="en-US" sz="1600" b="0" dirty="0">
                <a:solidFill>
                  <a:srgbClr val="FFFF00"/>
                </a:solidFill>
                <a:hlinkClick r:id="rId2">
                  <a:extLst>
                    <a:ext uri="{A12FA001-AC4F-418D-AE19-62706E023703}">
                      <ahyp:hlinkClr xmlns:ahyp="http://schemas.microsoft.com/office/drawing/2018/hyperlinkcolor" val="tx"/>
                    </a:ext>
                  </a:extLst>
                </a:hlinkClick>
              </a:rPr>
              <a:t>downloadable here</a:t>
            </a:r>
            <a:r>
              <a:rPr lang="en-US" sz="1600" b="0" dirty="0"/>
              <a:t>).</a:t>
            </a:r>
            <a:br>
              <a:rPr lang="en-GB" sz="1600" b="0" dirty="0"/>
            </a:br>
            <a:r>
              <a:rPr lang="en-US" sz="1600" b="0" dirty="0"/>
              <a:t>Samek-Lodovici, Vieri 2020. Focalization in situ vs Focus Projection Focused topics, focused questions, focused heads, and other 	challenges. Ms. UCL. (</a:t>
            </a:r>
            <a:r>
              <a:rPr lang="en-US" sz="1600" b="0" dirty="0">
                <a:solidFill>
                  <a:srgbClr val="FFFF00"/>
                </a:solidFill>
                <a:hlinkClick r:id="rId3">
                  <a:extLst>
                    <a:ext uri="{A12FA001-AC4F-418D-AE19-62706E023703}">
                      <ahyp:hlinkClr xmlns:ahyp="http://schemas.microsoft.com/office/drawing/2018/hyperlinkcolor" val="tx"/>
                    </a:ext>
                  </a:extLst>
                </a:hlinkClick>
              </a:rPr>
              <a:t>downloadable here</a:t>
            </a:r>
            <a:r>
              <a:rPr lang="en-US" sz="1600" b="0" dirty="0"/>
              <a:t>).</a:t>
            </a:r>
            <a:br>
              <a:rPr lang="en-US" sz="1600" b="0" dirty="0"/>
            </a:br>
            <a:r>
              <a:rPr lang="en-US" sz="1600" b="0" dirty="0" err="1"/>
              <a:t>Szendröi</a:t>
            </a:r>
            <a:r>
              <a:rPr lang="en-US" sz="1600" b="0" dirty="0"/>
              <a:t>, Kriszta. 2001. </a:t>
            </a:r>
            <a:r>
              <a:rPr lang="en-US" sz="1600" b="0" i="1" dirty="0"/>
              <a:t>Focus and the Syntax-Phonology Interface</a:t>
            </a:r>
            <a:r>
              <a:rPr lang="en-US" sz="1600" b="0" dirty="0"/>
              <a:t>. University College London dissertation.</a:t>
            </a:r>
            <a:br>
              <a:rPr lang="en-US" sz="1600" b="0" dirty="0"/>
            </a:br>
            <a:r>
              <a:rPr lang="en-US" sz="1600" b="0" dirty="0" err="1"/>
              <a:t>Szendrői</a:t>
            </a:r>
            <a:r>
              <a:rPr lang="en-US" sz="1600" b="0" dirty="0"/>
              <a:t>, Kriszta. 2017. The syntax of information structure and the PF interface. </a:t>
            </a:r>
            <a:r>
              <a:rPr lang="en-US" sz="1600" b="0" i="1" dirty="0"/>
              <a:t>Glossa: A Journal of General Linguistics</a:t>
            </a:r>
            <a:r>
              <a:rPr lang="en-US" sz="1600" b="0" dirty="0"/>
              <a:t> 2(1). 32. </a:t>
            </a:r>
            <a:br>
              <a:rPr lang="en-US" sz="1600" b="0" dirty="0"/>
            </a:br>
            <a:r>
              <a:rPr lang="en-GB" sz="1600" b="0" dirty="0" err="1"/>
              <a:t>Zubizarreta</a:t>
            </a:r>
            <a:r>
              <a:rPr lang="en-GB" sz="1600" b="0" dirty="0"/>
              <a:t>, Maria Luisa. 1998. </a:t>
            </a:r>
            <a:r>
              <a:rPr lang="en-GB" sz="1600" b="0" i="1" dirty="0"/>
              <a:t>Prosody, Focus, and Word Order</a:t>
            </a:r>
            <a:r>
              <a:rPr lang="en-GB" sz="1600" b="0" dirty="0"/>
              <a:t>. Cambridge: MIT Press.</a:t>
            </a:r>
            <a:br>
              <a:rPr lang="en-GB" sz="1600" b="0" dirty="0"/>
            </a:br>
            <a:endParaRPr lang="en-US" sz="1600" b="0" dirty="0"/>
          </a:p>
        </p:txBody>
      </p:sp>
      <p:sp>
        <p:nvSpPr>
          <p:cNvPr id="2" name="Slide Number Placeholder 1">
            <a:extLst>
              <a:ext uri="{FF2B5EF4-FFF2-40B4-BE49-F238E27FC236}">
                <a16:creationId xmlns:a16="http://schemas.microsoft.com/office/drawing/2014/main" id="{6D90B5C6-1CB0-445E-99D1-8E2FE8C59B50}"/>
              </a:ext>
            </a:extLst>
          </p:cNvPr>
          <p:cNvSpPr>
            <a:spLocks noGrp="1"/>
          </p:cNvSpPr>
          <p:nvPr>
            <p:ph type="sldNum" sz="quarter" idx="12"/>
          </p:nvPr>
        </p:nvSpPr>
        <p:spPr/>
        <p:txBody>
          <a:bodyPr/>
          <a:lstStyle/>
          <a:p>
            <a:fld id="{C263D6C4-4840-40CC-AC84-17E24B3B7BDE}" type="slidenum">
              <a:rPr lang="en-US" smtClean="0"/>
              <a:pPr/>
              <a:t>19</a:t>
            </a:fld>
            <a:endParaRPr lang="en-US" dirty="0"/>
          </a:p>
        </p:txBody>
      </p:sp>
    </p:spTree>
    <p:extLst>
      <p:ext uri="{BB962C8B-B14F-4D97-AF65-F5344CB8AC3E}">
        <p14:creationId xmlns:p14="http://schemas.microsoft.com/office/powerpoint/2010/main" val="595823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0E4D70"/>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D179B88-D43C-4A31-9A52-3498E9430782}"/>
              </a:ext>
            </a:extLst>
          </p:cNvPr>
          <p:cNvSpPr>
            <a:spLocks noGrp="1"/>
          </p:cNvSpPr>
          <p:nvPr>
            <p:ph type="title"/>
          </p:nvPr>
        </p:nvSpPr>
        <p:spPr>
          <a:xfrm>
            <a:off x="666566" y="402021"/>
            <a:ext cx="7781544" cy="859055"/>
          </a:xfrm>
        </p:spPr>
        <p:txBody>
          <a:bodyPr/>
          <a:lstStyle/>
          <a:p>
            <a:r>
              <a:rPr lang="en-US" dirty="0"/>
              <a:t>1. Introduction</a:t>
            </a:r>
          </a:p>
        </p:txBody>
      </p:sp>
      <p:sp>
        <p:nvSpPr>
          <p:cNvPr id="2" name="Slide Number Placeholder 1">
            <a:extLst>
              <a:ext uri="{FF2B5EF4-FFF2-40B4-BE49-F238E27FC236}">
                <a16:creationId xmlns:a16="http://schemas.microsoft.com/office/drawing/2014/main" id="{8B065C75-272B-4BB5-BA23-D80E8654D621}"/>
              </a:ext>
            </a:extLst>
          </p:cNvPr>
          <p:cNvSpPr>
            <a:spLocks noGrp="1"/>
          </p:cNvSpPr>
          <p:nvPr>
            <p:ph type="sldNum" sz="quarter" idx="12"/>
          </p:nvPr>
        </p:nvSpPr>
        <p:spPr/>
        <p:txBody>
          <a:bodyPr/>
          <a:lstStyle/>
          <a:p>
            <a:fld id="{C263D6C4-4840-40CC-AC84-17E24B3B7BDE}" type="slidenum">
              <a:rPr lang="en-US" smtClean="0"/>
              <a:pPr/>
              <a:t>2</a:t>
            </a:fld>
            <a:endParaRPr lang="en-US" dirty="0"/>
          </a:p>
        </p:txBody>
      </p:sp>
      <p:sp>
        <p:nvSpPr>
          <p:cNvPr id="7" name="Title 6">
            <a:extLst>
              <a:ext uri="{FF2B5EF4-FFF2-40B4-BE49-F238E27FC236}">
                <a16:creationId xmlns:a16="http://schemas.microsoft.com/office/drawing/2014/main" id="{42638A89-210A-4097-B919-67AE4014A4E7}"/>
              </a:ext>
            </a:extLst>
          </p:cNvPr>
          <p:cNvSpPr txBox="1">
            <a:spLocks/>
          </p:cNvSpPr>
          <p:nvPr/>
        </p:nvSpPr>
        <p:spPr>
          <a:xfrm>
            <a:off x="728280" y="1717456"/>
            <a:ext cx="11214100" cy="535531"/>
          </a:xfrm>
          <a:prstGeom prst="rect">
            <a:avLst/>
          </a:prstGeom>
        </p:spPr>
        <p:txBody>
          <a:bodyPr vert="horz" lIns="91440" tIns="45720" rIns="91440" bIns="45720" rtlCol="0" anchor="b">
            <a:normAutofit fontScale="62500" lnSpcReduction="20000"/>
          </a:bodyPr>
          <a:lstStyle>
            <a:lvl1pPr algn="l" defTabSz="914400" rtl="0" eaLnBrk="1" latinLnBrk="0" hangingPunct="1">
              <a:lnSpc>
                <a:spcPct val="90000"/>
              </a:lnSpc>
              <a:spcBef>
                <a:spcPct val="0"/>
              </a:spcBef>
              <a:buNone/>
              <a:defRPr lang="en-GB" sz="5400" b="1" kern="1200" dirty="0">
                <a:solidFill>
                  <a:schemeClr val="bg1"/>
                </a:solidFill>
                <a:latin typeface="+mj-lt"/>
                <a:ea typeface="+mj-ea"/>
                <a:cs typeface="+mj-cs"/>
              </a:defRPr>
            </a:lvl1pPr>
          </a:lstStyle>
          <a:p>
            <a:r>
              <a:rPr lang="en-US" b="0" dirty="0"/>
              <a:t>Contrastive foci may occur in situ as well as fronted</a:t>
            </a:r>
          </a:p>
        </p:txBody>
      </p:sp>
      <p:sp>
        <p:nvSpPr>
          <p:cNvPr id="8" name="Text Placeholder 9">
            <a:extLst>
              <a:ext uri="{FF2B5EF4-FFF2-40B4-BE49-F238E27FC236}">
                <a16:creationId xmlns:a16="http://schemas.microsoft.com/office/drawing/2014/main" id="{206DB047-8EE8-4E53-A1D1-31A6013D9630}"/>
              </a:ext>
            </a:extLst>
          </p:cNvPr>
          <p:cNvSpPr txBox="1">
            <a:spLocks/>
          </p:cNvSpPr>
          <p:nvPr/>
        </p:nvSpPr>
        <p:spPr>
          <a:xfrm>
            <a:off x="728280" y="2621785"/>
            <a:ext cx="6334672" cy="1614429"/>
          </a:xfrm>
          <a:prstGeom prst="rect">
            <a:avLst/>
          </a:prstGeom>
        </p:spPr>
        <p:txBody>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solidFill>
                  <a:schemeClr val="bg1"/>
                </a:solidFill>
              </a:rPr>
              <a:t>A: John ate an apple.</a:t>
            </a:r>
          </a:p>
          <a:p>
            <a:pPr marL="0" indent="0">
              <a:buFont typeface="Arial" panose="020B0604020202020204" pitchFamily="34" charset="0"/>
              <a:buNone/>
            </a:pPr>
            <a:r>
              <a:rPr lang="en-US" dirty="0">
                <a:solidFill>
                  <a:schemeClr val="bg1"/>
                </a:solidFill>
              </a:rPr>
              <a:t>B: He ate</a:t>
            </a:r>
            <a:r>
              <a:rPr lang="en-US" dirty="0"/>
              <a:t> </a:t>
            </a:r>
            <a:r>
              <a:rPr lang="en-US" dirty="0">
                <a:solidFill>
                  <a:srgbClr val="FFFF00"/>
                </a:solidFill>
              </a:rPr>
              <a:t>an ORANGE</a:t>
            </a:r>
            <a:r>
              <a:rPr lang="en-US" baseline="-25000" dirty="0">
                <a:solidFill>
                  <a:srgbClr val="FFFF00"/>
                </a:solidFill>
              </a:rPr>
              <a:t>F</a:t>
            </a:r>
            <a:r>
              <a:rPr lang="en-US" dirty="0">
                <a:solidFill>
                  <a:schemeClr val="bg1"/>
                </a:solidFill>
              </a:rPr>
              <a:t>.</a:t>
            </a:r>
          </a:p>
          <a:p>
            <a:pPr marL="0" indent="0">
              <a:buFont typeface="Arial" panose="020B0604020202020204" pitchFamily="34" charset="0"/>
              <a:buNone/>
            </a:pPr>
            <a:r>
              <a:rPr lang="en-US" dirty="0">
                <a:solidFill>
                  <a:schemeClr val="bg1"/>
                </a:solidFill>
              </a:rPr>
              <a:t>B':</a:t>
            </a:r>
            <a:r>
              <a:rPr lang="en-US" dirty="0"/>
              <a:t> </a:t>
            </a:r>
            <a:r>
              <a:rPr lang="en-US" dirty="0">
                <a:solidFill>
                  <a:srgbClr val="FFFF00"/>
                </a:solidFill>
              </a:rPr>
              <a:t>An ORANGE</a:t>
            </a:r>
            <a:r>
              <a:rPr lang="en-US" baseline="-25000" dirty="0">
                <a:solidFill>
                  <a:srgbClr val="FFFF00"/>
                </a:solidFill>
              </a:rPr>
              <a:t>F</a:t>
            </a:r>
            <a:r>
              <a:rPr lang="en-US" dirty="0">
                <a:solidFill>
                  <a:schemeClr val="bg1"/>
                </a:solidFill>
              </a:rPr>
              <a:t>, he ate.</a:t>
            </a:r>
          </a:p>
        </p:txBody>
      </p:sp>
      <p:sp>
        <p:nvSpPr>
          <p:cNvPr id="9" name="Title 6">
            <a:extLst>
              <a:ext uri="{FF2B5EF4-FFF2-40B4-BE49-F238E27FC236}">
                <a16:creationId xmlns:a16="http://schemas.microsoft.com/office/drawing/2014/main" id="{8CA40F2E-DB26-4214-A7A1-209942E22093}"/>
              </a:ext>
            </a:extLst>
          </p:cNvPr>
          <p:cNvSpPr txBox="1">
            <a:spLocks/>
          </p:cNvSpPr>
          <p:nvPr/>
        </p:nvSpPr>
        <p:spPr>
          <a:xfrm>
            <a:off x="772730" y="4578771"/>
            <a:ext cx="11214100" cy="535531"/>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lang="en-GB" sz="3200" b="1" kern="1200" spc="-70" baseline="0" dirty="0">
                <a:solidFill>
                  <a:schemeClr val="bg1"/>
                </a:solidFill>
                <a:latin typeface="+mj-lt"/>
                <a:ea typeface="+mj-ea"/>
                <a:cs typeface="+mj-cs"/>
              </a:defRPr>
            </a:lvl1pPr>
          </a:lstStyle>
          <a:p>
            <a:r>
              <a:rPr lang="en-US" b="0" dirty="0"/>
              <a:t>What determines this distribution?</a:t>
            </a:r>
          </a:p>
        </p:txBody>
      </p:sp>
      <p:pic>
        <p:nvPicPr>
          <p:cNvPr id="6" name="Audio 5">
            <a:hlinkClick r:id="" action="ppaction://media"/>
            <a:extLst>
              <a:ext uri="{FF2B5EF4-FFF2-40B4-BE49-F238E27FC236}">
                <a16:creationId xmlns:a16="http://schemas.microsoft.com/office/drawing/2014/main" id="{86C62E3F-C624-4CE3-9FDE-592C09A9887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3743888691"/>
      </p:ext>
    </p:extLst>
  </p:cSld>
  <p:clrMapOvr>
    <a:masterClrMapping/>
  </p:clrMapOvr>
  <mc:AlternateContent xmlns:mc="http://schemas.openxmlformats.org/markup-compatibility/2006" xmlns:p14="http://schemas.microsoft.com/office/powerpoint/2010/main">
    <mc:Choice Requires="p14">
      <p:transition spd="med" p14:dur="700" advTm="30384">
        <p:fade/>
      </p:transition>
    </mc:Choice>
    <mc:Fallback xmlns="">
      <p:transition spd="med" advTm="3038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0E4D70"/>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15E3981-F0D7-482C-A8E0-6A57700BECA7}"/>
              </a:ext>
            </a:extLst>
          </p:cNvPr>
          <p:cNvSpPr>
            <a:spLocks noGrp="1"/>
          </p:cNvSpPr>
          <p:nvPr>
            <p:ph type="title"/>
          </p:nvPr>
        </p:nvSpPr>
        <p:spPr/>
        <p:txBody>
          <a:bodyPr/>
          <a:lstStyle/>
          <a:p>
            <a:r>
              <a:rPr lang="en-US" dirty="0"/>
              <a:t>Two alternative analyses</a:t>
            </a:r>
          </a:p>
        </p:txBody>
      </p:sp>
      <p:sp>
        <p:nvSpPr>
          <p:cNvPr id="2" name="Slide Number Placeholder 1">
            <a:extLst>
              <a:ext uri="{FF2B5EF4-FFF2-40B4-BE49-F238E27FC236}">
                <a16:creationId xmlns:a16="http://schemas.microsoft.com/office/drawing/2014/main" id="{520FC4EE-F318-4344-9E3C-B950ADB63865}"/>
              </a:ext>
            </a:extLst>
          </p:cNvPr>
          <p:cNvSpPr>
            <a:spLocks noGrp="1"/>
          </p:cNvSpPr>
          <p:nvPr>
            <p:ph type="sldNum" sz="quarter" idx="12"/>
          </p:nvPr>
        </p:nvSpPr>
        <p:spPr/>
        <p:txBody>
          <a:bodyPr/>
          <a:lstStyle/>
          <a:p>
            <a:fld id="{C263D6C4-4840-40CC-AC84-17E24B3B7BDE}" type="slidenum">
              <a:rPr lang="en-US" smtClean="0"/>
              <a:pPr/>
              <a:t>3</a:t>
            </a:fld>
            <a:endParaRPr lang="en-US" dirty="0"/>
          </a:p>
        </p:txBody>
      </p:sp>
      <p:sp>
        <p:nvSpPr>
          <p:cNvPr id="7" name="Text Placeholder 6">
            <a:extLst>
              <a:ext uri="{FF2B5EF4-FFF2-40B4-BE49-F238E27FC236}">
                <a16:creationId xmlns:a16="http://schemas.microsoft.com/office/drawing/2014/main" id="{B74126B4-1E6C-4FFF-9282-40E18A85A07F}"/>
              </a:ext>
            </a:extLst>
          </p:cNvPr>
          <p:cNvSpPr>
            <a:spLocks noGrp="1"/>
          </p:cNvSpPr>
          <p:nvPr>
            <p:ph type="body" sz="quarter" idx="1"/>
          </p:nvPr>
        </p:nvSpPr>
        <p:spPr>
          <a:xfrm>
            <a:off x="444500" y="1681163"/>
            <a:ext cx="5651500" cy="904382"/>
          </a:xfrm>
        </p:spPr>
        <p:txBody>
          <a:bodyPr>
            <a:noAutofit/>
          </a:bodyPr>
          <a:lstStyle/>
          <a:p>
            <a:pPr algn="l"/>
            <a:r>
              <a:rPr lang="en-US" sz="2400" dirty="0"/>
              <a:t>In situ focalization</a:t>
            </a:r>
          </a:p>
          <a:p>
            <a:pPr algn="l"/>
            <a:r>
              <a:rPr lang="en-US" b="0" dirty="0"/>
              <a:t>Samek-Lodovici (</a:t>
            </a:r>
            <a:r>
              <a:rPr lang="en-US" b="0" dirty="0">
                <a:solidFill>
                  <a:srgbClr val="00B0F0"/>
                </a:solidFill>
                <a:hlinkClick r:id="rId5">
                  <a:extLst>
                    <a:ext uri="{A12FA001-AC4F-418D-AE19-62706E023703}">
                      <ahyp:hlinkClr xmlns:ahyp="http://schemas.microsoft.com/office/drawing/2018/hyperlinkcolor" val="tx"/>
                    </a:ext>
                  </a:extLst>
                </a:hlinkClick>
              </a:rPr>
              <a:t>2015</a:t>
            </a:r>
            <a:r>
              <a:rPr lang="en-US" b="0" dirty="0"/>
              <a:t>, </a:t>
            </a:r>
            <a:r>
              <a:rPr lang="en-US" b="0" dirty="0">
                <a:solidFill>
                  <a:srgbClr val="00B0F0"/>
                </a:solidFill>
                <a:hlinkClick r:id="rId6">
                  <a:extLst>
                    <a:ext uri="{A12FA001-AC4F-418D-AE19-62706E023703}">
                      <ahyp:hlinkClr xmlns:ahyp="http://schemas.microsoft.com/office/drawing/2018/hyperlinkcolor" val="tx"/>
                    </a:ext>
                  </a:extLst>
                </a:hlinkClick>
              </a:rPr>
              <a:t>2020</a:t>
            </a:r>
            <a:r>
              <a:rPr lang="en-US" b="0" dirty="0"/>
              <a:t>) amongst others</a:t>
            </a:r>
            <a:r>
              <a:rPr lang="en-US" sz="2400" b="0" dirty="0"/>
              <a:t>.</a:t>
            </a:r>
          </a:p>
        </p:txBody>
      </p:sp>
      <p:sp>
        <p:nvSpPr>
          <p:cNvPr id="5" name="Text Placeholder 4">
            <a:extLst>
              <a:ext uri="{FF2B5EF4-FFF2-40B4-BE49-F238E27FC236}">
                <a16:creationId xmlns:a16="http://schemas.microsoft.com/office/drawing/2014/main" id="{E0C87788-476B-4620-8002-A5C1177AD6C1}"/>
              </a:ext>
            </a:extLst>
          </p:cNvPr>
          <p:cNvSpPr>
            <a:spLocks noGrp="1"/>
          </p:cNvSpPr>
          <p:nvPr>
            <p:ph type="body" sz="quarter" idx="3"/>
          </p:nvPr>
        </p:nvSpPr>
        <p:spPr>
          <a:xfrm>
            <a:off x="6500812" y="1681163"/>
            <a:ext cx="5157788" cy="904382"/>
          </a:xfrm>
        </p:spPr>
        <p:txBody>
          <a:bodyPr>
            <a:noAutofit/>
          </a:bodyPr>
          <a:lstStyle/>
          <a:p>
            <a:pPr algn="l"/>
            <a:r>
              <a:rPr lang="en-US" sz="2400" dirty="0"/>
              <a:t>Left-peripheral </a:t>
            </a:r>
            <a:r>
              <a:rPr lang="en-US" sz="2400" dirty="0" err="1"/>
              <a:t>FocP</a:t>
            </a:r>
            <a:r>
              <a:rPr lang="en-US" sz="2400" dirty="0"/>
              <a:t> projection</a:t>
            </a:r>
          </a:p>
          <a:p>
            <a:pPr algn="l">
              <a:lnSpc>
                <a:spcPct val="100000"/>
              </a:lnSpc>
              <a:spcAft>
                <a:spcPts val="400"/>
              </a:spcAft>
            </a:pPr>
            <a:r>
              <a:rPr lang="en-US" b="0" dirty="0" err="1"/>
              <a:t>Rizzi</a:t>
            </a:r>
            <a:r>
              <a:rPr lang="en-US" b="0" dirty="0"/>
              <a:t> (1997, 2004), </a:t>
            </a:r>
            <a:r>
              <a:rPr lang="en-US" b="0" dirty="0" err="1"/>
              <a:t>Belletti</a:t>
            </a:r>
            <a:r>
              <a:rPr lang="en-US" b="0" dirty="0"/>
              <a:t> (2001), </a:t>
            </a:r>
            <a:r>
              <a:rPr lang="en-US" b="0" dirty="0" err="1"/>
              <a:t>Rizzi</a:t>
            </a:r>
            <a:r>
              <a:rPr lang="en-US" b="0" dirty="0"/>
              <a:t> &amp; Cinque (2016) amongst others.</a:t>
            </a:r>
          </a:p>
        </p:txBody>
      </p:sp>
      <p:sp>
        <p:nvSpPr>
          <p:cNvPr id="8" name="Text Placeholder 7">
            <a:extLst>
              <a:ext uri="{FF2B5EF4-FFF2-40B4-BE49-F238E27FC236}">
                <a16:creationId xmlns:a16="http://schemas.microsoft.com/office/drawing/2014/main" id="{47DC4E62-1A34-4F98-A451-214F1808519C}"/>
              </a:ext>
            </a:extLst>
          </p:cNvPr>
          <p:cNvSpPr>
            <a:spLocks noGrp="1"/>
          </p:cNvSpPr>
          <p:nvPr>
            <p:ph type="body" sz="quarter" idx="2"/>
          </p:nvPr>
        </p:nvSpPr>
        <p:spPr>
          <a:xfrm>
            <a:off x="400050" y="2813025"/>
            <a:ext cx="5651500" cy="3684588"/>
          </a:xfrm>
        </p:spPr>
        <p:txBody>
          <a:bodyPr/>
          <a:lstStyle/>
          <a:p>
            <a:r>
              <a:rPr lang="en-US" sz="2400" dirty="0"/>
              <a:t>By default, contrastive focalization occurs in situ.</a:t>
            </a:r>
          </a:p>
          <a:p>
            <a:r>
              <a:rPr lang="en-US" sz="2400" dirty="0"/>
              <a:t>Focus displacement, including focus fronting, is triggered by independent processes.</a:t>
            </a:r>
          </a:p>
          <a:p>
            <a:r>
              <a:rPr lang="en-US" sz="2400" dirty="0"/>
              <a:t>When such processes are absent, fronting cannot occur, but focus in situ remains possible. </a:t>
            </a:r>
          </a:p>
          <a:p>
            <a:endParaRPr lang="en-US" dirty="0"/>
          </a:p>
          <a:p>
            <a:endParaRPr lang="en-US" dirty="0"/>
          </a:p>
        </p:txBody>
      </p:sp>
      <p:sp>
        <p:nvSpPr>
          <p:cNvPr id="6" name="Text Placeholder 5">
            <a:extLst>
              <a:ext uri="{FF2B5EF4-FFF2-40B4-BE49-F238E27FC236}">
                <a16:creationId xmlns:a16="http://schemas.microsoft.com/office/drawing/2014/main" id="{000A9570-5EF6-4AFB-9FCA-7C8998E3FEB1}"/>
              </a:ext>
            </a:extLst>
          </p:cNvPr>
          <p:cNvSpPr>
            <a:spLocks noGrp="1"/>
          </p:cNvSpPr>
          <p:nvPr>
            <p:ph type="body" sz="quarter" idx="4"/>
          </p:nvPr>
        </p:nvSpPr>
        <p:spPr>
          <a:xfrm>
            <a:off x="6488112" y="2995612"/>
            <a:ext cx="5183188" cy="3684588"/>
          </a:xfrm>
        </p:spPr>
        <p:txBody>
          <a:bodyPr/>
          <a:lstStyle/>
          <a:p>
            <a:r>
              <a:rPr lang="en-US" sz="2400" dirty="0"/>
              <a:t>Contrastive focalization occurs in the specifier of </a:t>
            </a:r>
            <a:r>
              <a:rPr lang="en-US" sz="2400" dirty="0" err="1"/>
              <a:t>FocP</a:t>
            </a:r>
            <a:r>
              <a:rPr lang="en-US" sz="2400" dirty="0"/>
              <a:t>. </a:t>
            </a:r>
          </a:p>
          <a:p>
            <a:r>
              <a:rPr lang="en-US" sz="2400" dirty="0"/>
              <a:t>Contrastive foci must move to </a:t>
            </a:r>
            <a:r>
              <a:rPr lang="en-US" sz="2400" dirty="0" err="1"/>
              <a:t>FocP</a:t>
            </a:r>
            <a:r>
              <a:rPr lang="en-US" sz="2400" dirty="0"/>
              <a:t>, whether overtly or covertly.</a:t>
            </a:r>
          </a:p>
          <a:p>
            <a:r>
              <a:rPr lang="en-US" sz="2400" dirty="0" err="1"/>
              <a:t>Unfrontable</a:t>
            </a:r>
            <a:r>
              <a:rPr lang="en-US" sz="2400" dirty="0"/>
              <a:t> contrastive foci with the same interpretation as fronted ones do not exist.</a:t>
            </a:r>
          </a:p>
          <a:p>
            <a:endParaRPr lang="en-US" dirty="0"/>
          </a:p>
        </p:txBody>
      </p:sp>
      <p:pic>
        <p:nvPicPr>
          <p:cNvPr id="11" name="Audio 10">
            <a:hlinkClick r:id="" action="ppaction://media"/>
            <a:extLst>
              <a:ext uri="{FF2B5EF4-FFF2-40B4-BE49-F238E27FC236}">
                <a16:creationId xmlns:a16="http://schemas.microsoft.com/office/drawing/2014/main" id="{2E61FEBF-4BAA-417E-BFB3-3C8344794ED4}"/>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570530782"/>
      </p:ext>
    </p:extLst>
  </p:cSld>
  <p:clrMapOvr>
    <a:masterClrMapping/>
  </p:clrMapOvr>
  <mc:AlternateContent xmlns:mc="http://schemas.openxmlformats.org/markup-compatibility/2006" xmlns:p14="http://schemas.microsoft.com/office/powerpoint/2010/main">
    <mc:Choice Requires="p14">
      <p:transition spd="med" p14:dur="700" advTm="96866">
        <p:fade/>
      </p:transition>
    </mc:Choice>
    <mc:Fallback xmlns="">
      <p:transition spd="med" advTm="9686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11"/>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E4D70"/>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875C19A-1AAE-476A-A316-A2CF92D763D3}"/>
              </a:ext>
            </a:extLst>
          </p:cNvPr>
          <p:cNvSpPr>
            <a:spLocks noGrp="1"/>
          </p:cNvSpPr>
          <p:nvPr>
            <p:ph type="title"/>
          </p:nvPr>
        </p:nvSpPr>
        <p:spPr/>
        <p:txBody>
          <a:bodyPr/>
          <a:lstStyle/>
          <a:p>
            <a:r>
              <a:rPr lang="en-US" dirty="0"/>
              <a:t>In situ focalization: examples of displacement processes</a:t>
            </a:r>
          </a:p>
        </p:txBody>
      </p:sp>
      <p:sp>
        <p:nvSpPr>
          <p:cNvPr id="10" name="Text Placeholder 9">
            <a:extLst>
              <a:ext uri="{FF2B5EF4-FFF2-40B4-BE49-F238E27FC236}">
                <a16:creationId xmlns:a16="http://schemas.microsoft.com/office/drawing/2014/main" id="{EF2BC084-E6DB-4DE7-B309-042A85EBA700}"/>
              </a:ext>
            </a:extLst>
          </p:cNvPr>
          <p:cNvSpPr>
            <a:spLocks noGrp="1"/>
          </p:cNvSpPr>
          <p:nvPr>
            <p:ph type="body" sz="quarter" idx="13"/>
          </p:nvPr>
        </p:nvSpPr>
        <p:spPr>
          <a:xfrm>
            <a:off x="444500" y="1317958"/>
            <a:ext cx="10339114" cy="4093243"/>
          </a:xfrm>
        </p:spPr>
        <p:txBody>
          <a:bodyPr/>
          <a:lstStyle/>
          <a:p>
            <a:r>
              <a:rPr lang="en-US" sz="2200" dirty="0"/>
              <a:t>Italian focused verbs do not focus in situ because like any other verb they are subject to V-to-T movement.</a:t>
            </a:r>
          </a:p>
          <a:p>
            <a:pPr marL="0" indent="0">
              <a:buNone/>
            </a:pPr>
            <a:r>
              <a:rPr lang="en-US" sz="2200" dirty="0"/>
              <a:t>	A: Gianni </a:t>
            </a:r>
            <a:r>
              <a:rPr lang="en-US" sz="2200" dirty="0" err="1"/>
              <a:t>mangia</a:t>
            </a:r>
            <a:r>
              <a:rPr lang="en-US" sz="2200" dirty="0"/>
              <a:t> </a:t>
            </a:r>
            <a:r>
              <a:rPr lang="en-US" sz="2200" dirty="0" err="1"/>
              <a:t>sempre</a:t>
            </a:r>
            <a:r>
              <a:rPr lang="en-US" sz="2200" dirty="0"/>
              <a:t> </a:t>
            </a:r>
            <a:r>
              <a:rPr lang="en-US" sz="2200" dirty="0" err="1"/>
              <a:t>troppo</a:t>
            </a:r>
            <a:r>
              <a:rPr lang="en-US" sz="2200" dirty="0"/>
              <a:t>.</a:t>
            </a:r>
          </a:p>
          <a:p>
            <a:pPr marL="0" indent="0">
              <a:buNone/>
            </a:pPr>
            <a:r>
              <a:rPr lang="en-US" sz="2200" dirty="0"/>
              <a:t>	     </a:t>
            </a:r>
            <a:r>
              <a:rPr lang="en-US" sz="2200" i="1" dirty="0"/>
              <a:t>John   eats      always  too-much</a:t>
            </a:r>
            <a:endParaRPr lang="en-US" sz="2200" dirty="0"/>
          </a:p>
          <a:p>
            <a:pPr marL="0" indent="0">
              <a:buNone/>
            </a:pPr>
            <a:r>
              <a:rPr lang="en-US" sz="2200" dirty="0"/>
              <a:t>	B. Gianni </a:t>
            </a:r>
            <a:r>
              <a:rPr lang="en-US" sz="2200" dirty="0">
                <a:solidFill>
                  <a:srgbClr val="FFFF00"/>
                </a:solidFill>
              </a:rPr>
              <a:t>BEVE</a:t>
            </a:r>
            <a:r>
              <a:rPr lang="en-US" sz="2200" baseline="-25000" dirty="0">
                <a:solidFill>
                  <a:srgbClr val="FFFF00"/>
                </a:solidFill>
              </a:rPr>
              <a:t>F,</a:t>
            </a:r>
            <a:r>
              <a:rPr lang="nb-NO" sz="2200" baseline="-25000" dirty="0">
                <a:solidFill>
                  <a:srgbClr val="FFFF00"/>
                </a:solidFill>
                <a:effectLst>
                  <a:outerShdw blurRad="38100" dist="38100" dir="2700000" algn="tl">
                    <a:srgbClr val="000000">
                      <a:alpha val="43137"/>
                    </a:srgbClr>
                  </a:outerShdw>
                </a:effectLst>
              </a:rPr>
              <a:t>i</a:t>
            </a:r>
            <a:r>
              <a:rPr lang="en-US" sz="2200" dirty="0"/>
              <a:t> </a:t>
            </a:r>
            <a:r>
              <a:rPr lang="en-US" sz="2200" dirty="0" err="1"/>
              <a:t>sempre</a:t>
            </a:r>
            <a:r>
              <a:rPr lang="en-US" sz="2200" dirty="0"/>
              <a:t> </a:t>
            </a:r>
            <a:r>
              <a:rPr lang="nb-NO" sz="2200" dirty="0">
                <a:solidFill>
                  <a:srgbClr val="FFFF00"/>
                </a:solidFill>
              </a:rPr>
              <a:t>t</a:t>
            </a:r>
            <a:r>
              <a:rPr lang="nb-NO" sz="2200" baseline="-25000" dirty="0">
                <a:solidFill>
                  <a:srgbClr val="FFFF00"/>
                </a:solidFill>
                <a:effectLst>
                  <a:outerShdw blurRad="38100" dist="38100" dir="2700000" algn="tl">
                    <a:srgbClr val="000000">
                      <a:alpha val="43137"/>
                    </a:srgbClr>
                  </a:outerShdw>
                </a:effectLst>
              </a:rPr>
              <a:t>i</a:t>
            </a:r>
            <a:r>
              <a:rPr lang="nb-NO" sz="2200" baseline="-25000" dirty="0">
                <a:effectLst>
                  <a:outerShdw blurRad="38100" dist="38100" dir="2700000" algn="tl">
                    <a:srgbClr val="000000">
                      <a:alpha val="43137"/>
                    </a:srgbClr>
                  </a:outerShdw>
                </a:effectLst>
              </a:rPr>
              <a:t> </a:t>
            </a:r>
            <a:r>
              <a:rPr lang="en-US" sz="2200" dirty="0" err="1"/>
              <a:t>troppo</a:t>
            </a:r>
            <a:r>
              <a:rPr lang="en-US" sz="2200" dirty="0"/>
              <a:t>.</a:t>
            </a:r>
          </a:p>
          <a:p>
            <a:pPr marL="0" indent="0">
              <a:buNone/>
            </a:pPr>
            <a:r>
              <a:rPr lang="en-US" sz="2200" dirty="0"/>
              <a:t>	     </a:t>
            </a:r>
            <a:r>
              <a:rPr lang="en-US" sz="2200" i="1" dirty="0"/>
              <a:t>John   DRINKS always     too-much</a:t>
            </a:r>
            <a:r>
              <a:rPr lang="en-US" sz="2200" dirty="0"/>
              <a:t> </a:t>
            </a:r>
          </a:p>
          <a:p>
            <a:pPr marL="0" indent="0">
              <a:buNone/>
            </a:pPr>
            <a:endParaRPr lang="en-US" i="1" dirty="0"/>
          </a:p>
          <a:p>
            <a:r>
              <a:rPr lang="en-US" sz="2200" dirty="0"/>
              <a:t>Hungarian focused phrases move to the canonical position of stress (</a:t>
            </a:r>
            <a:r>
              <a:rPr lang="en-US" sz="2200" dirty="0" err="1"/>
              <a:t>Szendr</a:t>
            </a:r>
            <a:r>
              <a:rPr lang="en-GB" sz="2200" dirty="0"/>
              <a:t>ő</a:t>
            </a:r>
            <a:r>
              <a:rPr lang="en-US" sz="2200" dirty="0" err="1"/>
              <a:t>i</a:t>
            </a:r>
            <a:r>
              <a:rPr lang="en-US" sz="2200" dirty="0"/>
              <a:t> 2001, 2017;</a:t>
            </a:r>
            <a:r>
              <a:rPr lang="en-GB" sz="2200" dirty="0"/>
              <a:t> see also </a:t>
            </a:r>
            <a:r>
              <a:rPr lang="en-GB" sz="2200" dirty="0" err="1"/>
              <a:t>Zubizzareta</a:t>
            </a:r>
            <a:r>
              <a:rPr lang="en-GB" sz="2200" dirty="0"/>
              <a:t> 1998, Samek-Lodovici 2005, </a:t>
            </a:r>
            <a:r>
              <a:rPr lang="en-GB" sz="2200" dirty="0" err="1"/>
              <a:t>Hamlaoui</a:t>
            </a:r>
            <a:r>
              <a:rPr lang="en-GB" sz="2200" dirty="0"/>
              <a:t> 2008</a:t>
            </a:r>
            <a:r>
              <a:rPr lang="en-US" sz="2200" dirty="0"/>
              <a:t>).</a:t>
            </a:r>
          </a:p>
          <a:p>
            <a:pPr marL="0" indent="0">
              <a:buNone/>
            </a:pPr>
            <a:r>
              <a:rPr lang="nb-NO" sz="2200" dirty="0"/>
              <a:t>	</a:t>
            </a:r>
            <a:r>
              <a:rPr lang="nb-NO" sz="2200" dirty="0">
                <a:solidFill>
                  <a:srgbClr val="FFFF00"/>
                </a:solidFill>
              </a:rPr>
              <a:t>PÉTERT</a:t>
            </a:r>
            <a:r>
              <a:rPr lang="nb-NO" sz="2200" baseline="-25000" dirty="0">
                <a:solidFill>
                  <a:srgbClr val="FFFF00"/>
                </a:solidFill>
                <a:effectLst>
                  <a:outerShdw blurRad="38100" dist="38100" dir="2700000" algn="tl">
                    <a:srgbClr val="000000">
                      <a:alpha val="43137"/>
                    </a:srgbClr>
                  </a:outerShdw>
                </a:effectLst>
              </a:rPr>
              <a:t>F,i</a:t>
            </a:r>
            <a:r>
              <a:rPr lang="nb-NO" sz="2200" dirty="0"/>
              <a:t>  szerette meg Mari </a:t>
            </a:r>
            <a:r>
              <a:rPr lang="nb-NO" sz="2200" dirty="0">
                <a:solidFill>
                  <a:srgbClr val="FFFF00"/>
                </a:solidFill>
              </a:rPr>
              <a:t>t</a:t>
            </a:r>
            <a:r>
              <a:rPr lang="nb-NO" sz="2200" baseline="-25000" dirty="0">
                <a:solidFill>
                  <a:srgbClr val="FFFF00"/>
                </a:solidFill>
                <a:effectLst>
                  <a:outerShdw blurRad="38100" dist="38100" dir="2700000" algn="tl">
                    <a:srgbClr val="000000">
                      <a:alpha val="43137"/>
                    </a:srgbClr>
                  </a:outerShdw>
                </a:effectLst>
              </a:rPr>
              <a:t>i</a:t>
            </a:r>
            <a:r>
              <a:rPr lang="nb-NO" sz="2200" dirty="0"/>
              <a:t>  	</a:t>
            </a:r>
          </a:p>
          <a:p>
            <a:pPr marL="0" indent="0">
              <a:buNone/>
            </a:pPr>
            <a:r>
              <a:rPr lang="en-GB" sz="2200" dirty="0"/>
              <a:t>	</a:t>
            </a:r>
            <a:r>
              <a:rPr lang="en-GB" sz="2200" i="1" dirty="0" err="1"/>
              <a:t>Peter.acc</a:t>
            </a:r>
            <a:r>
              <a:rPr lang="en-GB" sz="2200" dirty="0"/>
              <a:t>  </a:t>
            </a:r>
            <a:r>
              <a:rPr lang="en-GB" sz="2200" i="1" dirty="0"/>
              <a:t>loved     </a:t>
            </a:r>
            <a:r>
              <a:rPr lang="en-GB" sz="2200" i="1" dirty="0" err="1"/>
              <a:t>prt</a:t>
            </a:r>
            <a:r>
              <a:rPr lang="en-GB" sz="2200" i="1" dirty="0"/>
              <a:t>    Mary</a:t>
            </a:r>
            <a:r>
              <a:rPr lang="en-GB" sz="2200" dirty="0"/>
              <a:t> 	</a:t>
            </a:r>
          </a:p>
          <a:p>
            <a:pPr marL="0" indent="0">
              <a:buNone/>
            </a:pPr>
            <a:r>
              <a:rPr lang="en-US" sz="2200" dirty="0"/>
              <a:t>	‘It was PETER that Mari fell in love with.’ </a:t>
            </a:r>
            <a:r>
              <a:rPr lang="en-US" dirty="0"/>
              <a:t>	</a:t>
            </a:r>
          </a:p>
          <a:p>
            <a:endParaRPr lang="en-US" dirty="0"/>
          </a:p>
          <a:p>
            <a:pPr marL="0" indent="0">
              <a:buNone/>
            </a:pPr>
            <a:endParaRPr lang="en-US" dirty="0"/>
          </a:p>
        </p:txBody>
      </p:sp>
      <p:sp>
        <p:nvSpPr>
          <p:cNvPr id="2" name="Slide Number Placeholder 1">
            <a:extLst>
              <a:ext uri="{FF2B5EF4-FFF2-40B4-BE49-F238E27FC236}">
                <a16:creationId xmlns:a16="http://schemas.microsoft.com/office/drawing/2014/main" id="{BE9800F6-D571-48C4-8466-12AA1ADB6599}"/>
              </a:ext>
            </a:extLst>
          </p:cNvPr>
          <p:cNvSpPr>
            <a:spLocks noGrp="1"/>
          </p:cNvSpPr>
          <p:nvPr>
            <p:ph type="sldNum" sz="quarter" idx="12"/>
          </p:nvPr>
        </p:nvSpPr>
        <p:spPr/>
        <p:txBody>
          <a:bodyPr/>
          <a:lstStyle/>
          <a:p>
            <a:fld id="{C263D6C4-4840-40CC-AC84-17E24B3B7BDE}" type="slidenum">
              <a:rPr lang="en-US" smtClean="0"/>
              <a:pPr/>
              <a:t>4</a:t>
            </a:fld>
            <a:endParaRPr lang="en-US" dirty="0"/>
          </a:p>
        </p:txBody>
      </p:sp>
      <p:pic>
        <p:nvPicPr>
          <p:cNvPr id="13" name="Audio 12">
            <a:hlinkClick r:id="" action="ppaction://media"/>
            <a:extLst>
              <a:ext uri="{FF2B5EF4-FFF2-40B4-BE49-F238E27FC236}">
                <a16:creationId xmlns:a16="http://schemas.microsoft.com/office/drawing/2014/main" id="{FB7BAE94-B3CF-4A6B-BAF5-95BD1A251BC5}"/>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1704627687"/>
      </p:ext>
    </p:extLst>
  </p:cSld>
  <p:clrMapOvr>
    <a:masterClrMapping/>
  </p:clrMapOvr>
  <mc:AlternateContent xmlns:mc="http://schemas.openxmlformats.org/markup-compatibility/2006" xmlns:p14="http://schemas.microsoft.com/office/powerpoint/2010/main">
    <mc:Choice Requires="p14">
      <p:transition spd="med" p14:dur="700" advTm="46963">
        <p:fade/>
      </p:transition>
    </mc:Choice>
    <mc:Fallback xmlns="">
      <p:transition spd="med" advTm="4696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7" fill="hold" display="0">
                  <p:stCondLst>
                    <p:cond delay="indefinite"/>
                  </p:stCondLst>
                  <p:endCondLst>
                    <p:cond evt="onStopAudio" delay="0">
                      <p:tgtEl>
                        <p:sldTgt/>
                      </p:tgtEl>
                    </p:cond>
                  </p:endCondLst>
                </p:cTn>
                <p:tgtEl>
                  <p:spTgt spid="1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0E4D70"/>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875C19A-1AAE-476A-A316-A2CF92D763D3}"/>
              </a:ext>
            </a:extLst>
          </p:cNvPr>
          <p:cNvSpPr>
            <a:spLocks noGrp="1"/>
          </p:cNvSpPr>
          <p:nvPr>
            <p:ph type="title"/>
          </p:nvPr>
        </p:nvSpPr>
        <p:spPr>
          <a:xfrm>
            <a:off x="444500" y="542925"/>
            <a:ext cx="11214100" cy="535531"/>
          </a:xfrm>
        </p:spPr>
        <p:txBody>
          <a:bodyPr/>
          <a:lstStyle/>
          <a:p>
            <a:r>
              <a:rPr lang="en-US" dirty="0"/>
              <a:t>Right dislocation as a displacement process</a:t>
            </a:r>
          </a:p>
        </p:txBody>
      </p:sp>
      <p:sp>
        <p:nvSpPr>
          <p:cNvPr id="10" name="Text Placeholder 9">
            <a:extLst>
              <a:ext uri="{FF2B5EF4-FFF2-40B4-BE49-F238E27FC236}">
                <a16:creationId xmlns:a16="http://schemas.microsoft.com/office/drawing/2014/main" id="{EF2BC084-E6DB-4DE7-B309-042A85EBA700}"/>
              </a:ext>
            </a:extLst>
          </p:cNvPr>
          <p:cNvSpPr>
            <a:spLocks noGrp="1"/>
          </p:cNvSpPr>
          <p:nvPr>
            <p:ph type="body" sz="quarter" idx="13"/>
          </p:nvPr>
        </p:nvSpPr>
        <p:spPr>
          <a:xfrm>
            <a:off x="444500" y="1871743"/>
            <a:ext cx="10339114" cy="4093243"/>
          </a:xfrm>
        </p:spPr>
        <p:txBody>
          <a:bodyPr/>
          <a:lstStyle/>
          <a:p>
            <a:r>
              <a:rPr lang="en-US" sz="2400" dirty="0"/>
              <a:t>Apparent focus movement – Focused indirect object precedes right dislocated discourse given object (Samek-Lodovici 2015).</a:t>
            </a:r>
          </a:p>
          <a:p>
            <a:pPr marL="0" indent="0">
              <a:buNone/>
            </a:pPr>
            <a:r>
              <a:rPr lang="en-US" sz="2400" dirty="0"/>
              <a:t>	</a:t>
            </a:r>
          </a:p>
          <a:p>
            <a:pPr marL="0" indent="0">
              <a:buNone/>
            </a:pPr>
            <a:r>
              <a:rPr lang="en-US" sz="2400" dirty="0"/>
              <a:t>	Base generated: 		</a:t>
            </a:r>
            <a:r>
              <a:rPr lang="en-US" sz="2400" b="1" dirty="0"/>
              <a:t>[ S  V  </a:t>
            </a:r>
            <a:r>
              <a:rPr lang="en-US" sz="2400" b="1" dirty="0">
                <a:solidFill>
                  <a:srgbClr val="75F634"/>
                </a:solidFill>
              </a:rPr>
              <a:t>O</a:t>
            </a:r>
            <a:r>
              <a:rPr lang="en-US" sz="2400" b="1" baseline="-25000" dirty="0">
                <a:solidFill>
                  <a:srgbClr val="75F634"/>
                </a:solidFill>
              </a:rPr>
              <a:t>G</a:t>
            </a:r>
            <a:r>
              <a:rPr lang="en-US" sz="2400" b="1" dirty="0"/>
              <a:t> </a:t>
            </a:r>
            <a:r>
              <a:rPr lang="en-US" sz="2400" b="1" dirty="0">
                <a:solidFill>
                  <a:srgbClr val="FFFF00"/>
                </a:solidFill>
              </a:rPr>
              <a:t>IO</a:t>
            </a:r>
            <a:r>
              <a:rPr lang="en-US" sz="2400" b="1" baseline="-25000" dirty="0">
                <a:solidFill>
                  <a:srgbClr val="FFFF00"/>
                </a:solidFill>
              </a:rPr>
              <a:t>F</a:t>
            </a:r>
            <a:r>
              <a:rPr lang="en-US" sz="2400" b="1" dirty="0"/>
              <a:t> ] </a:t>
            </a:r>
          </a:p>
          <a:p>
            <a:pPr marL="0" indent="0">
              <a:buNone/>
            </a:pPr>
            <a:endParaRPr lang="en-US" sz="1200" dirty="0"/>
          </a:p>
          <a:p>
            <a:pPr marL="0" indent="0">
              <a:buNone/>
            </a:pPr>
            <a:r>
              <a:rPr lang="en-US" sz="2400" dirty="0"/>
              <a:t>	Right dislocation:		</a:t>
            </a:r>
            <a:r>
              <a:rPr lang="en-US" sz="2400" b="1" dirty="0"/>
              <a:t>[ S  V   </a:t>
            </a:r>
            <a:r>
              <a:rPr lang="en-US" sz="2400" b="1" dirty="0" err="1">
                <a:solidFill>
                  <a:srgbClr val="75F634"/>
                </a:solidFill>
              </a:rPr>
              <a:t>t</a:t>
            </a:r>
            <a:r>
              <a:rPr lang="en-US" sz="2400" b="1" baseline="-25000" dirty="0" err="1">
                <a:solidFill>
                  <a:srgbClr val="75F634"/>
                </a:solidFill>
              </a:rPr>
              <a:t>k</a:t>
            </a:r>
            <a:r>
              <a:rPr lang="en-US" sz="2400" b="1" dirty="0"/>
              <a:t>   </a:t>
            </a:r>
            <a:r>
              <a:rPr lang="en-US" sz="2400" b="1" dirty="0">
                <a:solidFill>
                  <a:srgbClr val="FFFF00"/>
                </a:solidFill>
              </a:rPr>
              <a:t>IO</a:t>
            </a:r>
            <a:r>
              <a:rPr lang="en-US" sz="2400" b="1" baseline="-25000" dirty="0">
                <a:solidFill>
                  <a:srgbClr val="FFFF00"/>
                </a:solidFill>
              </a:rPr>
              <a:t>F</a:t>
            </a:r>
            <a:r>
              <a:rPr lang="en-US" sz="2400" b="1" dirty="0"/>
              <a:t> ]  </a:t>
            </a:r>
            <a:r>
              <a:rPr lang="en-US" sz="2400" b="1" dirty="0" err="1">
                <a:solidFill>
                  <a:srgbClr val="75F634"/>
                </a:solidFill>
              </a:rPr>
              <a:t>O</a:t>
            </a:r>
            <a:r>
              <a:rPr lang="en-US" sz="2400" b="1" baseline="-25000" dirty="0" err="1">
                <a:solidFill>
                  <a:srgbClr val="75F634"/>
                </a:solidFill>
              </a:rPr>
              <a:t>G,k</a:t>
            </a:r>
            <a:endParaRPr lang="en-US" sz="2400" b="1" dirty="0">
              <a:solidFill>
                <a:srgbClr val="75F634"/>
              </a:solidFill>
            </a:endParaRPr>
          </a:p>
          <a:p>
            <a:pPr marL="0" indent="0">
              <a:buNone/>
            </a:pPr>
            <a:r>
              <a:rPr lang="en-US" sz="2200" dirty="0"/>
              <a:t>		</a:t>
            </a:r>
          </a:p>
          <a:p>
            <a:pPr marL="0" indent="0">
              <a:buNone/>
            </a:pPr>
            <a:r>
              <a:rPr lang="en-US" sz="2200" dirty="0"/>
              <a:t>	</a:t>
            </a:r>
            <a:endParaRPr lang="en-US" sz="2200" dirty="0">
              <a:solidFill>
                <a:srgbClr val="75F634"/>
              </a:solidFill>
            </a:endParaRPr>
          </a:p>
        </p:txBody>
      </p:sp>
      <p:sp>
        <p:nvSpPr>
          <p:cNvPr id="2" name="Slide Number Placeholder 1">
            <a:extLst>
              <a:ext uri="{FF2B5EF4-FFF2-40B4-BE49-F238E27FC236}">
                <a16:creationId xmlns:a16="http://schemas.microsoft.com/office/drawing/2014/main" id="{BE9800F6-D571-48C4-8466-12AA1ADB6599}"/>
              </a:ext>
            </a:extLst>
          </p:cNvPr>
          <p:cNvSpPr>
            <a:spLocks noGrp="1"/>
          </p:cNvSpPr>
          <p:nvPr>
            <p:ph type="sldNum" sz="quarter" idx="12"/>
          </p:nvPr>
        </p:nvSpPr>
        <p:spPr/>
        <p:txBody>
          <a:bodyPr/>
          <a:lstStyle/>
          <a:p>
            <a:fld id="{C263D6C4-4840-40CC-AC84-17E24B3B7BDE}" type="slidenum">
              <a:rPr lang="en-US" smtClean="0"/>
              <a:pPr/>
              <a:t>5</a:t>
            </a:fld>
            <a:endParaRPr lang="en-US" dirty="0"/>
          </a:p>
        </p:txBody>
      </p:sp>
      <p:pic>
        <p:nvPicPr>
          <p:cNvPr id="5" name="Audio 4">
            <a:hlinkClick r:id="" action="ppaction://media"/>
            <a:extLst>
              <a:ext uri="{FF2B5EF4-FFF2-40B4-BE49-F238E27FC236}">
                <a16:creationId xmlns:a16="http://schemas.microsoft.com/office/drawing/2014/main" id="{4BD72015-01EF-4951-9D98-BA75371A3127}"/>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1620406342"/>
      </p:ext>
    </p:extLst>
  </p:cSld>
  <p:clrMapOvr>
    <a:masterClrMapping/>
  </p:clrMapOvr>
  <mc:AlternateContent xmlns:mc="http://schemas.openxmlformats.org/markup-compatibility/2006" xmlns:p14="http://schemas.microsoft.com/office/powerpoint/2010/main">
    <mc:Choice Requires="p14">
      <p:transition spd="med" p14:dur="700" advTm="74826">
        <p:fade/>
      </p:transition>
    </mc:Choice>
    <mc:Fallback xmlns="">
      <p:transition spd="med" advTm="7482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rgbClr val="0E4D70"/>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EF2BC084-E6DB-4DE7-B309-042A85EBA700}"/>
              </a:ext>
            </a:extLst>
          </p:cNvPr>
          <p:cNvSpPr>
            <a:spLocks noGrp="1"/>
          </p:cNvSpPr>
          <p:nvPr>
            <p:ph type="body" sz="quarter" idx="13"/>
          </p:nvPr>
        </p:nvSpPr>
        <p:spPr>
          <a:xfrm>
            <a:off x="444500" y="1382378"/>
            <a:ext cx="10339114" cy="4093243"/>
          </a:xfrm>
        </p:spPr>
        <p:txBody>
          <a:bodyPr/>
          <a:lstStyle/>
          <a:p>
            <a:pPr marL="0" indent="0">
              <a:buNone/>
            </a:pPr>
            <a:endParaRPr lang="en-US" sz="2400" dirty="0"/>
          </a:p>
          <a:p>
            <a:r>
              <a:rPr lang="en-US" sz="2400" dirty="0"/>
              <a:t>Genuine focus movement – Focused indirect object precedes right-dislocated discourse given VP (Samek-Lodovici 2015).</a:t>
            </a:r>
          </a:p>
          <a:p>
            <a:pPr marL="0" indent="0">
              <a:buNone/>
            </a:pPr>
            <a:endParaRPr lang="en-US" sz="1200" dirty="0"/>
          </a:p>
          <a:p>
            <a:pPr marL="0" indent="0">
              <a:buNone/>
            </a:pPr>
            <a:r>
              <a:rPr lang="en-US" sz="2400" dirty="0"/>
              <a:t>	Base generated: 	</a:t>
            </a:r>
            <a:r>
              <a:rPr lang="en-US" sz="2400" b="1" dirty="0"/>
              <a:t>[ S  aux   	   </a:t>
            </a:r>
            <a:r>
              <a:rPr lang="en-US" sz="2400" b="1" dirty="0">
                <a:solidFill>
                  <a:srgbClr val="75F634"/>
                </a:solidFill>
              </a:rPr>
              <a:t>[  V  O  </a:t>
            </a:r>
            <a:r>
              <a:rPr lang="en-US" sz="2400" b="1" dirty="0">
                <a:solidFill>
                  <a:srgbClr val="FFFF00"/>
                </a:solidFill>
              </a:rPr>
              <a:t>IO</a:t>
            </a:r>
            <a:r>
              <a:rPr lang="en-US" sz="2400" b="1" baseline="-25000" dirty="0">
                <a:solidFill>
                  <a:srgbClr val="FFFF00"/>
                </a:solidFill>
              </a:rPr>
              <a:t>F</a:t>
            </a:r>
            <a:r>
              <a:rPr lang="en-US" sz="2400" b="1" dirty="0">
                <a:solidFill>
                  <a:srgbClr val="75F634"/>
                </a:solidFill>
              </a:rPr>
              <a:t> ]</a:t>
            </a:r>
            <a:r>
              <a:rPr lang="en-US" sz="2400" b="1" baseline="-25000" dirty="0">
                <a:solidFill>
                  <a:srgbClr val="75F634"/>
                </a:solidFill>
              </a:rPr>
              <a:t>G  </a:t>
            </a:r>
            <a:r>
              <a:rPr lang="en-US" sz="2400" b="1" dirty="0"/>
              <a:t>]</a:t>
            </a:r>
          </a:p>
          <a:p>
            <a:pPr marL="0" indent="0">
              <a:buNone/>
            </a:pPr>
            <a:endParaRPr lang="en-US" sz="1200" dirty="0"/>
          </a:p>
          <a:p>
            <a:pPr marL="0" indent="0">
              <a:buNone/>
            </a:pPr>
            <a:r>
              <a:rPr lang="en-US" sz="2400" dirty="0"/>
              <a:t>	Focus evacuation:	</a:t>
            </a:r>
            <a:r>
              <a:rPr lang="en-US" sz="2400" b="1" dirty="0"/>
              <a:t>[ S  aux   </a:t>
            </a:r>
            <a:r>
              <a:rPr lang="en-US" sz="2400" b="1" dirty="0" err="1">
                <a:solidFill>
                  <a:srgbClr val="FFFF00"/>
                </a:solidFill>
              </a:rPr>
              <a:t>IO</a:t>
            </a:r>
            <a:r>
              <a:rPr lang="en-US" sz="2400" b="1" baseline="-25000" dirty="0" err="1">
                <a:solidFill>
                  <a:srgbClr val="FFFF00"/>
                </a:solidFill>
              </a:rPr>
              <a:t>F,i</a:t>
            </a:r>
            <a:r>
              <a:rPr lang="en-US" sz="2400" b="1" dirty="0"/>
              <a:t>   </a:t>
            </a:r>
            <a:r>
              <a:rPr lang="en-US" sz="2400" b="1" dirty="0">
                <a:solidFill>
                  <a:srgbClr val="75F634"/>
                </a:solidFill>
              </a:rPr>
              <a:t>[  V  O    </a:t>
            </a:r>
            <a:r>
              <a:rPr lang="en-US" sz="2400" b="1" dirty="0" err="1">
                <a:solidFill>
                  <a:srgbClr val="75F634"/>
                </a:solidFill>
              </a:rPr>
              <a:t>t</a:t>
            </a:r>
            <a:r>
              <a:rPr lang="en-US" sz="2400" b="1" baseline="-25000" dirty="0" err="1">
                <a:solidFill>
                  <a:srgbClr val="75F634"/>
                </a:solidFill>
              </a:rPr>
              <a:t>i</a:t>
            </a:r>
            <a:r>
              <a:rPr lang="en-US" sz="2400" b="1" dirty="0">
                <a:solidFill>
                  <a:srgbClr val="75F634"/>
                </a:solidFill>
              </a:rPr>
              <a:t>  ]</a:t>
            </a:r>
            <a:r>
              <a:rPr lang="en-US" sz="2400" b="1" baseline="-25000" dirty="0">
                <a:solidFill>
                  <a:srgbClr val="75F634"/>
                </a:solidFill>
              </a:rPr>
              <a:t>G  </a:t>
            </a:r>
            <a:r>
              <a:rPr lang="en-US" sz="2400" b="1" dirty="0"/>
              <a:t>]</a:t>
            </a:r>
            <a:endParaRPr lang="en-US" sz="2400" b="1" dirty="0">
              <a:solidFill>
                <a:srgbClr val="75F634"/>
              </a:solidFill>
            </a:endParaRPr>
          </a:p>
          <a:p>
            <a:pPr marL="0" indent="0">
              <a:buNone/>
            </a:pPr>
            <a:r>
              <a:rPr lang="en-US" sz="1200" dirty="0"/>
              <a:t>	</a:t>
            </a:r>
          </a:p>
          <a:p>
            <a:pPr marL="0" indent="0">
              <a:buNone/>
            </a:pPr>
            <a:r>
              <a:rPr lang="en-US" sz="2400" dirty="0"/>
              <a:t>	Right dislocation:	</a:t>
            </a:r>
            <a:r>
              <a:rPr lang="en-US" sz="2400" b="1" dirty="0"/>
              <a:t>[ S  aux   </a:t>
            </a:r>
            <a:r>
              <a:rPr lang="en-US" sz="2400" b="1" dirty="0" err="1">
                <a:solidFill>
                  <a:srgbClr val="FFFF00"/>
                </a:solidFill>
              </a:rPr>
              <a:t>IO</a:t>
            </a:r>
            <a:r>
              <a:rPr lang="en-US" sz="2400" b="1" baseline="-25000" dirty="0" err="1">
                <a:solidFill>
                  <a:srgbClr val="FFFF00"/>
                </a:solidFill>
              </a:rPr>
              <a:t>F,i</a:t>
            </a:r>
            <a:r>
              <a:rPr lang="en-US" sz="2400" b="1" dirty="0"/>
              <a:t>            </a:t>
            </a:r>
            <a:r>
              <a:rPr lang="en-US" sz="2400" b="1" dirty="0" err="1">
                <a:solidFill>
                  <a:srgbClr val="75F634"/>
                </a:solidFill>
              </a:rPr>
              <a:t>t</a:t>
            </a:r>
            <a:r>
              <a:rPr lang="en-US" sz="2400" b="1" baseline="-25000" dirty="0" err="1">
                <a:solidFill>
                  <a:srgbClr val="75F634"/>
                </a:solidFill>
              </a:rPr>
              <a:t>k</a:t>
            </a:r>
            <a:r>
              <a:rPr lang="en-US" sz="2400" b="1" baseline="-25000" dirty="0">
                <a:solidFill>
                  <a:srgbClr val="75F634"/>
                </a:solidFill>
              </a:rPr>
              <a:t>	       </a:t>
            </a:r>
            <a:r>
              <a:rPr lang="en-US" sz="2400" b="1" dirty="0"/>
              <a:t>] </a:t>
            </a:r>
            <a:r>
              <a:rPr lang="en-US" sz="2400" b="1" baseline="-25000" dirty="0"/>
              <a:t> </a:t>
            </a:r>
            <a:r>
              <a:rPr lang="en-US" sz="2400" b="1" dirty="0">
                <a:solidFill>
                  <a:srgbClr val="75F634"/>
                </a:solidFill>
              </a:rPr>
              <a:t>[  V  O  </a:t>
            </a:r>
            <a:r>
              <a:rPr lang="en-US" sz="2400" b="1" dirty="0" err="1">
                <a:solidFill>
                  <a:srgbClr val="75F634"/>
                </a:solidFill>
              </a:rPr>
              <a:t>t</a:t>
            </a:r>
            <a:r>
              <a:rPr lang="en-US" sz="2400" b="1" baseline="-25000" dirty="0" err="1">
                <a:solidFill>
                  <a:srgbClr val="75F634"/>
                </a:solidFill>
              </a:rPr>
              <a:t>i</a:t>
            </a:r>
            <a:r>
              <a:rPr lang="en-US" sz="2400" b="1" dirty="0">
                <a:solidFill>
                  <a:srgbClr val="75F634"/>
                </a:solidFill>
              </a:rPr>
              <a:t>  ]</a:t>
            </a:r>
            <a:r>
              <a:rPr lang="en-US" sz="2400" b="1" baseline="-25000" dirty="0" err="1">
                <a:solidFill>
                  <a:srgbClr val="75F634"/>
                </a:solidFill>
              </a:rPr>
              <a:t>G,k</a:t>
            </a:r>
            <a:endParaRPr lang="en-US" sz="2400" b="1" i="1" dirty="0"/>
          </a:p>
          <a:p>
            <a:pPr marL="0" indent="0">
              <a:buNone/>
            </a:pPr>
            <a:r>
              <a:rPr lang="en-US" dirty="0"/>
              <a:t>	     </a:t>
            </a:r>
          </a:p>
          <a:p>
            <a:pPr marL="0" indent="0">
              <a:buNone/>
            </a:pPr>
            <a:endParaRPr lang="en-US" dirty="0"/>
          </a:p>
        </p:txBody>
      </p:sp>
      <p:sp>
        <p:nvSpPr>
          <p:cNvPr id="2" name="Slide Number Placeholder 1">
            <a:extLst>
              <a:ext uri="{FF2B5EF4-FFF2-40B4-BE49-F238E27FC236}">
                <a16:creationId xmlns:a16="http://schemas.microsoft.com/office/drawing/2014/main" id="{BE9800F6-D571-48C4-8466-12AA1ADB6599}"/>
              </a:ext>
            </a:extLst>
          </p:cNvPr>
          <p:cNvSpPr>
            <a:spLocks noGrp="1"/>
          </p:cNvSpPr>
          <p:nvPr>
            <p:ph type="sldNum" sz="quarter" idx="12"/>
          </p:nvPr>
        </p:nvSpPr>
        <p:spPr/>
        <p:txBody>
          <a:bodyPr/>
          <a:lstStyle/>
          <a:p>
            <a:fld id="{C263D6C4-4840-40CC-AC84-17E24B3B7BDE}" type="slidenum">
              <a:rPr lang="en-US" smtClean="0"/>
              <a:pPr/>
              <a:t>6</a:t>
            </a:fld>
            <a:endParaRPr lang="en-US" dirty="0"/>
          </a:p>
        </p:txBody>
      </p:sp>
      <p:sp>
        <p:nvSpPr>
          <p:cNvPr id="5" name="Title 6">
            <a:extLst>
              <a:ext uri="{FF2B5EF4-FFF2-40B4-BE49-F238E27FC236}">
                <a16:creationId xmlns:a16="http://schemas.microsoft.com/office/drawing/2014/main" id="{D1635213-863D-463F-8821-A5FA684FAC2A}"/>
              </a:ext>
            </a:extLst>
          </p:cNvPr>
          <p:cNvSpPr txBox="1">
            <a:spLocks/>
          </p:cNvSpPr>
          <p:nvPr/>
        </p:nvSpPr>
        <p:spPr>
          <a:xfrm>
            <a:off x="444500" y="542925"/>
            <a:ext cx="11214100" cy="535531"/>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lang="en-GB" sz="3200" b="1" kern="1200" spc="-70" baseline="0" dirty="0">
                <a:solidFill>
                  <a:schemeClr val="bg1"/>
                </a:solidFill>
                <a:latin typeface="+mj-lt"/>
                <a:ea typeface="+mj-ea"/>
                <a:cs typeface="+mj-cs"/>
              </a:defRPr>
            </a:lvl1pPr>
          </a:lstStyle>
          <a:p>
            <a:r>
              <a:rPr lang="en-US" dirty="0"/>
              <a:t>Right dislocation as displacement process</a:t>
            </a:r>
          </a:p>
        </p:txBody>
      </p:sp>
      <p:pic>
        <p:nvPicPr>
          <p:cNvPr id="11" name="Audio 10">
            <a:hlinkClick r:id="" action="ppaction://media"/>
            <a:extLst>
              <a:ext uri="{FF2B5EF4-FFF2-40B4-BE49-F238E27FC236}">
                <a16:creationId xmlns:a16="http://schemas.microsoft.com/office/drawing/2014/main" id="{21D7A926-D482-4AD0-B250-FBF02572F358}"/>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1593808687"/>
      </p:ext>
    </p:extLst>
  </p:cSld>
  <p:clrMapOvr>
    <a:masterClrMapping/>
  </p:clrMapOvr>
  <mc:AlternateContent xmlns:mc="http://schemas.openxmlformats.org/markup-compatibility/2006" xmlns:p14="http://schemas.microsoft.com/office/powerpoint/2010/main">
    <mc:Choice Requires="p14">
      <p:transition spd="med" p14:dur="700" advTm="65229">
        <p:fade/>
      </p:transition>
    </mc:Choice>
    <mc:Fallback xmlns="">
      <p:transition spd="med" advTm="6522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5" fill="hold" display="0">
                  <p:stCondLst>
                    <p:cond delay="indefinite"/>
                  </p:stCondLst>
                  <p:endCondLst>
                    <p:cond evt="onStopAudio" delay="0">
                      <p:tgtEl>
                        <p:sldTgt/>
                      </p:tgtEl>
                    </p:cond>
                  </p:endCondLst>
                </p:cTn>
                <p:tgtEl>
                  <p:spTgt spid="11"/>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rgbClr val="0E4D70"/>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EF2BC084-E6DB-4DE7-B309-042A85EBA700}"/>
              </a:ext>
            </a:extLst>
          </p:cNvPr>
          <p:cNvSpPr>
            <a:spLocks noGrp="1"/>
          </p:cNvSpPr>
          <p:nvPr>
            <p:ph type="body" sz="quarter" idx="13"/>
          </p:nvPr>
        </p:nvSpPr>
        <p:spPr>
          <a:xfrm>
            <a:off x="444500" y="1382378"/>
            <a:ext cx="10339114" cy="4093243"/>
          </a:xfrm>
        </p:spPr>
        <p:txBody>
          <a:bodyPr/>
          <a:lstStyle/>
          <a:p>
            <a:pPr marL="0" indent="0">
              <a:buNone/>
            </a:pPr>
            <a:r>
              <a:rPr lang="en-US" dirty="0"/>
              <a:t>	     </a:t>
            </a:r>
          </a:p>
          <a:p>
            <a:r>
              <a:rPr lang="en-US" sz="2400" dirty="0"/>
              <a:t>Focus fronting – Focused object precedes right-dislocated discourse given TP (Samek-Lodovici 2006, 2015).</a:t>
            </a:r>
          </a:p>
          <a:p>
            <a:pPr marL="0" indent="0">
              <a:buNone/>
            </a:pPr>
            <a:r>
              <a:rPr lang="en-US" sz="1200" dirty="0"/>
              <a:t>	</a:t>
            </a:r>
          </a:p>
          <a:p>
            <a:pPr marL="0" indent="0">
              <a:buNone/>
            </a:pPr>
            <a:r>
              <a:rPr lang="en-US" sz="2400" dirty="0"/>
              <a:t>	Base generated: 	        </a:t>
            </a:r>
            <a:r>
              <a:rPr lang="en-US" sz="2400" b="1" dirty="0">
                <a:solidFill>
                  <a:srgbClr val="75F634"/>
                </a:solidFill>
              </a:rPr>
              <a:t>[ S  V  </a:t>
            </a:r>
            <a:r>
              <a:rPr lang="en-US" sz="2400" b="1" dirty="0">
                <a:solidFill>
                  <a:srgbClr val="FFFF00"/>
                </a:solidFill>
              </a:rPr>
              <a:t>O</a:t>
            </a:r>
            <a:r>
              <a:rPr lang="en-US" sz="2400" b="1" baseline="-25000" dirty="0">
                <a:solidFill>
                  <a:srgbClr val="FFFF00"/>
                </a:solidFill>
              </a:rPr>
              <a:t>F</a:t>
            </a:r>
            <a:r>
              <a:rPr lang="en-US" sz="2400" b="1" dirty="0">
                <a:solidFill>
                  <a:srgbClr val="75F634"/>
                </a:solidFill>
              </a:rPr>
              <a:t> ]</a:t>
            </a:r>
            <a:r>
              <a:rPr lang="en-US" sz="2400" b="1" baseline="-25000" dirty="0">
                <a:solidFill>
                  <a:srgbClr val="75F634"/>
                </a:solidFill>
              </a:rPr>
              <a:t>G</a:t>
            </a:r>
            <a:r>
              <a:rPr lang="en-US" sz="2400" b="1" dirty="0"/>
              <a:t> </a:t>
            </a:r>
          </a:p>
          <a:p>
            <a:pPr marL="0" indent="0">
              <a:buNone/>
            </a:pPr>
            <a:endParaRPr lang="en-US" sz="1200" b="1" dirty="0"/>
          </a:p>
          <a:p>
            <a:pPr marL="0" indent="0">
              <a:buNone/>
            </a:pPr>
            <a:r>
              <a:rPr lang="en-US" sz="2400" dirty="0"/>
              <a:t>	Focus </a:t>
            </a:r>
            <a:r>
              <a:rPr lang="en-US" sz="2400" dirty="0" err="1"/>
              <a:t>evcuation</a:t>
            </a:r>
            <a:r>
              <a:rPr lang="en-US" sz="2400" dirty="0"/>
              <a:t>:	</a:t>
            </a:r>
            <a:r>
              <a:rPr lang="en-US" sz="2400" b="1" dirty="0"/>
              <a:t>[ </a:t>
            </a:r>
            <a:r>
              <a:rPr lang="en-US" sz="2400" b="1" dirty="0" err="1">
                <a:solidFill>
                  <a:srgbClr val="FFFF00"/>
                </a:solidFill>
              </a:rPr>
              <a:t>O</a:t>
            </a:r>
            <a:r>
              <a:rPr lang="en-US" sz="2400" b="1" baseline="-25000" dirty="0" err="1">
                <a:solidFill>
                  <a:srgbClr val="FFFF00"/>
                </a:solidFill>
              </a:rPr>
              <a:t>F,i</a:t>
            </a:r>
            <a:r>
              <a:rPr lang="en-US" sz="2400" b="1" dirty="0">
                <a:solidFill>
                  <a:srgbClr val="75F634"/>
                </a:solidFill>
              </a:rPr>
              <a:t> [ S  V   </a:t>
            </a:r>
            <a:r>
              <a:rPr lang="en-US" sz="2400" b="1" dirty="0" err="1">
                <a:solidFill>
                  <a:srgbClr val="75F634"/>
                </a:solidFill>
              </a:rPr>
              <a:t>t</a:t>
            </a:r>
            <a:r>
              <a:rPr lang="en-US" sz="2400" b="1" baseline="-25000" dirty="0" err="1">
                <a:solidFill>
                  <a:srgbClr val="75F634"/>
                </a:solidFill>
              </a:rPr>
              <a:t>i</a:t>
            </a:r>
            <a:r>
              <a:rPr lang="en-US" sz="2400" b="1" dirty="0">
                <a:solidFill>
                  <a:srgbClr val="75F634"/>
                </a:solidFill>
              </a:rPr>
              <a:t>   ]</a:t>
            </a:r>
            <a:r>
              <a:rPr lang="en-US" sz="2400" b="1" baseline="-25000" dirty="0">
                <a:solidFill>
                  <a:srgbClr val="75F634"/>
                </a:solidFill>
              </a:rPr>
              <a:t>G  </a:t>
            </a:r>
            <a:r>
              <a:rPr lang="en-US" sz="2400" b="1" dirty="0"/>
              <a:t>]</a:t>
            </a:r>
            <a:r>
              <a:rPr lang="en-US" sz="2400" dirty="0"/>
              <a:t>	</a:t>
            </a:r>
          </a:p>
          <a:p>
            <a:pPr marL="0" indent="0">
              <a:buNone/>
            </a:pPr>
            <a:endParaRPr lang="en-US" sz="1200" dirty="0"/>
          </a:p>
          <a:p>
            <a:pPr marL="0" indent="0">
              <a:buNone/>
            </a:pPr>
            <a:r>
              <a:rPr lang="en-US" sz="2400" dirty="0"/>
              <a:t>	Right dislocation:	</a:t>
            </a:r>
            <a:r>
              <a:rPr lang="en-US" sz="2400" b="1" dirty="0"/>
              <a:t>[ </a:t>
            </a:r>
            <a:r>
              <a:rPr lang="en-US" sz="2400" b="1" dirty="0" err="1">
                <a:solidFill>
                  <a:srgbClr val="FFFF00"/>
                </a:solidFill>
              </a:rPr>
              <a:t>O</a:t>
            </a:r>
            <a:r>
              <a:rPr lang="en-US" sz="2400" b="1" baseline="-25000" dirty="0" err="1">
                <a:solidFill>
                  <a:srgbClr val="FFFF00"/>
                </a:solidFill>
              </a:rPr>
              <a:t>F,i</a:t>
            </a:r>
            <a:r>
              <a:rPr lang="en-US" sz="2400" b="1" dirty="0">
                <a:solidFill>
                  <a:srgbClr val="75F634"/>
                </a:solidFill>
              </a:rPr>
              <a:t>  	       </a:t>
            </a:r>
            <a:r>
              <a:rPr lang="en-US" sz="2400" b="1" dirty="0" err="1">
                <a:solidFill>
                  <a:srgbClr val="75F634"/>
                </a:solidFill>
              </a:rPr>
              <a:t>t</a:t>
            </a:r>
            <a:r>
              <a:rPr lang="en-US" sz="2400" b="1" baseline="-25000" dirty="0" err="1">
                <a:solidFill>
                  <a:srgbClr val="75F634"/>
                </a:solidFill>
              </a:rPr>
              <a:t>k</a:t>
            </a:r>
            <a:r>
              <a:rPr lang="en-US" sz="2400" b="1" dirty="0">
                <a:solidFill>
                  <a:srgbClr val="75F634"/>
                </a:solidFill>
              </a:rPr>
              <a:t>          </a:t>
            </a:r>
            <a:r>
              <a:rPr lang="en-US" sz="2400" b="1" dirty="0"/>
              <a:t>]  </a:t>
            </a:r>
            <a:r>
              <a:rPr lang="en-US" sz="2400" b="1" dirty="0">
                <a:solidFill>
                  <a:srgbClr val="75F634"/>
                </a:solidFill>
              </a:rPr>
              <a:t>[ S  V  </a:t>
            </a:r>
            <a:r>
              <a:rPr lang="en-US" sz="2400" b="1" dirty="0" err="1">
                <a:solidFill>
                  <a:srgbClr val="75F634"/>
                </a:solidFill>
              </a:rPr>
              <a:t>t</a:t>
            </a:r>
            <a:r>
              <a:rPr lang="en-US" sz="2400" b="1" baseline="-25000" dirty="0" err="1">
                <a:solidFill>
                  <a:srgbClr val="75F634"/>
                </a:solidFill>
              </a:rPr>
              <a:t>i</a:t>
            </a:r>
            <a:r>
              <a:rPr lang="en-US" sz="2400" b="1" dirty="0">
                <a:solidFill>
                  <a:srgbClr val="75F634"/>
                </a:solidFill>
              </a:rPr>
              <a:t> ]</a:t>
            </a:r>
            <a:r>
              <a:rPr lang="en-US" sz="2400" b="1" baseline="-25000" dirty="0" err="1">
                <a:solidFill>
                  <a:srgbClr val="75F634"/>
                </a:solidFill>
              </a:rPr>
              <a:t>G,k</a:t>
            </a:r>
            <a:r>
              <a:rPr lang="en-US" sz="2400" b="1" dirty="0">
                <a:solidFill>
                  <a:srgbClr val="75F634"/>
                </a:solidFill>
              </a:rPr>
              <a:t> </a:t>
            </a:r>
            <a:endParaRPr lang="en-US" sz="2400" b="1" i="1" dirty="0"/>
          </a:p>
          <a:p>
            <a:pPr marL="0" indent="0">
              <a:buNone/>
            </a:pPr>
            <a:endParaRPr lang="en-US" dirty="0"/>
          </a:p>
        </p:txBody>
      </p:sp>
      <p:sp>
        <p:nvSpPr>
          <p:cNvPr id="2" name="Slide Number Placeholder 1">
            <a:extLst>
              <a:ext uri="{FF2B5EF4-FFF2-40B4-BE49-F238E27FC236}">
                <a16:creationId xmlns:a16="http://schemas.microsoft.com/office/drawing/2014/main" id="{BE9800F6-D571-48C4-8466-12AA1ADB6599}"/>
              </a:ext>
            </a:extLst>
          </p:cNvPr>
          <p:cNvSpPr>
            <a:spLocks noGrp="1"/>
          </p:cNvSpPr>
          <p:nvPr>
            <p:ph type="sldNum" sz="quarter" idx="12"/>
          </p:nvPr>
        </p:nvSpPr>
        <p:spPr/>
        <p:txBody>
          <a:bodyPr/>
          <a:lstStyle/>
          <a:p>
            <a:fld id="{C263D6C4-4840-40CC-AC84-17E24B3B7BDE}" type="slidenum">
              <a:rPr lang="en-US" smtClean="0"/>
              <a:pPr/>
              <a:t>7</a:t>
            </a:fld>
            <a:endParaRPr lang="en-US" dirty="0"/>
          </a:p>
        </p:txBody>
      </p:sp>
      <p:sp>
        <p:nvSpPr>
          <p:cNvPr id="8" name="Title 6">
            <a:extLst>
              <a:ext uri="{FF2B5EF4-FFF2-40B4-BE49-F238E27FC236}">
                <a16:creationId xmlns:a16="http://schemas.microsoft.com/office/drawing/2014/main" id="{7D3A5979-4D33-4571-B9E4-E881BC391D69}"/>
              </a:ext>
            </a:extLst>
          </p:cNvPr>
          <p:cNvSpPr txBox="1">
            <a:spLocks/>
          </p:cNvSpPr>
          <p:nvPr/>
        </p:nvSpPr>
        <p:spPr>
          <a:xfrm>
            <a:off x="596900" y="695325"/>
            <a:ext cx="11214100" cy="535531"/>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lang="en-GB" sz="3200" b="1" kern="1200" spc="-70" baseline="0" dirty="0">
                <a:solidFill>
                  <a:schemeClr val="bg1"/>
                </a:solidFill>
                <a:latin typeface="+mj-lt"/>
                <a:ea typeface="+mj-ea"/>
                <a:cs typeface="+mj-cs"/>
              </a:defRPr>
            </a:lvl1pPr>
          </a:lstStyle>
          <a:p>
            <a:r>
              <a:rPr lang="en-US" dirty="0"/>
              <a:t>Right dislocation as displacement process</a:t>
            </a:r>
          </a:p>
        </p:txBody>
      </p:sp>
      <p:pic>
        <p:nvPicPr>
          <p:cNvPr id="12" name="Audio 11">
            <a:hlinkClick r:id="" action="ppaction://media"/>
            <a:extLst>
              <a:ext uri="{FF2B5EF4-FFF2-40B4-BE49-F238E27FC236}">
                <a16:creationId xmlns:a16="http://schemas.microsoft.com/office/drawing/2014/main" id="{4523D5D3-E628-45B4-94D7-EBB91BB39338}"/>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1803322436"/>
      </p:ext>
    </p:extLst>
  </p:cSld>
  <p:clrMapOvr>
    <a:masterClrMapping/>
  </p:clrMapOvr>
  <mc:AlternateContent xmlns:mc="http://schemas.openxmlformats.org/markup-compatibility/2006" xmlns:p14="http://schemas.microsoft.com/office/powerpoint/2010/main">
    <mc:Choice Requires="p14">
      <p:transition spd="med" p14:dur="700" advTm="60438">
        <p:fade/>
      </p:transition>
    </mc:Choice>
    <mc:Fallback xmlns="">
      <p:transition spd="med" advTm="6043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5"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rgbClr val="0E4D70"/>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D179B88-D43C-4A31-9A52-3498E9430782}"/>
              </a:ext>
            </a:extLst>
          </p:cNvPr>
          <p:cNvSpPr>
            <a:spLocks noGrp="1"/>
          </p:cNvSpPr>
          <p:nvPr>
            <p:ph type="title"/>
          </p:nvPr>
        </p:nvSpPr>
        <p:spPr>
          <a:xfrm>
            <a:off x="666565" y="402021"/>
            <a:ext cx="10440241" cy="859055"/>
          </a:xfrm>
        </p:spPr>
        <p:txBody>
          <a:bodyPr>
            <a:normAutofit/>
          </a:bodyPr>
          <a:lstStyle/>
          <a:p>
            <a:r>
              <a:rPr lang="en-US" dirty="0"/>
              <a:t>2. Testing the two analyses</a:t>
            </a:r>
          </a:p>
        </p:txBody>
      </p:sp>
      <p:sp>
        <p:nvSpPr>
          <p:cNvPr id="2" name="Slide Number Placeholder 1">
            <a:extLst>
              <a:ext uri="{FF2B5EF4-FFF2-40B4-BE49-F238E27FC236}">
                <a16:creationId xmlns:a16="http://schemas.microsoft.com/office/drawing/2014/main" id="{8B065C75-272B-4BB5-BA23-D80E8654D621}"/>
              </a:ext>
            </a:extLst>
          </p:cNvPr>
          <p:cNvSpPr>
            <a:spLocks noGrp="1"/>
          </p:cNvSpPr>
          <p:nvPr>
            <p:ph type="sldNum" sz="quarter" idx="12"/>
          </p:nvPr>
        </p:nvSpPr>
        <p:spPr/>
        <p:txBody>
          <a:bodyPr/>
          <a:lstStyle/>
          <a:p>
            <a:fld id="{C263D6C4-4840-40CC-AC84-17E24B3B7BDE}" type="slidenum">
              <a:rPr lang="en-US" smtClean="0"/>
              <a:pPr/>
              <a:t>8</a:t>
            </a:fld>
            <a:endParaRPr lang="en-US" dirty="0"/>
          </a:p>
        </p:txBody>
      </p:sp>
      <p:sp>
        <p:nvSpPr>
          <p:cNvPr id="7" name="Title 6">
            <a:extLst>
              <a:ext uri="{FF2B5EF4-FFF2-40B4-BE49-F238E27FC236}">
                <a16:creationId xmlns:a16="http://schemas.microsoft.com/office/drawing/2014/main" id="{42638A89-210A-4097-B919-67AE4014A4E7}"/>
              </a:ext>
            </a:extLst>
          </p:cNvPr>
          <p:cNvSpPr txBox="1">
            <a:spLocks/>
          </p:cNvSpPr>
          <p:nvPr/>
        </p:nvSpPr>
        <p:spPr>
          <a:xfrm>
            <a:off x="666565" y="2708073"/>
            <a:ext cx="11201401" cy="2972786"/>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lang="en-GB" sz="5400" b="1" kern="1200" dirty="0">
                <a:solidFill>
                  <a:schemeClr val="bg1"/>
                </a:solidFill>
                <a:latin typeface="+mj-lt"/>
                <a:ea typeface="+mj-ea"/>
                <a:cs typeface="+mj-cs"/>
              </a:defRPr>
            </a:lvl1pPr>
          </a:lstStyle>
          <a:p>
            <a:pPr marL="685800" indent="-685800">
              <a:lnSpc>
                <a:spcPct val="120000"/>
              </a:lnSpc>
              <a:spcBef>
                <a:spcPts val="400"/>
              </a:spcBef>
              <a:spcAft>
                <a:spcPts val="400"/>
              </a:spcAft>
              <a:buFont typeface="Arial" panose="020B0604020202020204" pitchFamily="34" charset="0"/>
              <a:buChar char="•"/>
            </a:pPr>
            <a:r>
              <a:rPr lang="en-US" sz="11200" b="0" dirty="0"/>
              <a:t>	In situ focalization – Focus fronting is caused by right 	dislocation of the TP containing focus. </a:t>
            </a:r>
          </a:p>
          <a:p>
            <a:pPr>
              <a:lnSpc>
                <a:spcPct val="120000"/>
              </a:lnSpc>
              <a:spcBef>
                <a:spcPts val="400"/>
              </a:spcBef>
              <a:spcAft>
                <a:spcPts val="400"/>
              </a:spcAft>
            </a:pPr>
            <a:r>
              <a:rPr lang="en-US" sz="11200" b="0" dirty="0"/>
              <a:t>	Fronting becomes impossible whenever the TP is not 	discourse given, since right dislocation requires givenness.</a:t>
            </a:r>
          </a:p>
          <a:p>
            <a:pPr>
              <a:lnSpc>
                <a:spcPct val="120000"/>
              </a:lnSpc>
              <a:spcBef>
                <a:spcPts val="400"/>
              </a:spcBef>
              <a:spcAft>
                <a:spcPts val="400"/>
              </a:spcAft>
            </a:pPr>
            <a:r>
              <a:rPr lang="en-US" sz="11200" b="0" dirty="0"/>
              <a:t>	In situ focalization remains possible even in these cases.</a:t>
            </a:r>
          </a:p>
          <a:p>
            <a:pPr>
              <a:lnSpc>
                <a:spcPct val="120000"/>
              </a:lnSpc>
              <a:spcBef>
                <a:spcPts val="400"/>
              </a:spcBef>
              <a:spcAft>
                <a:spcPts val="400"/>
              </a:spcAft>
            </a:pPr>
            <a:endParaRPr lang="en-US" sz="11200" b="0" dirty="0"/>
          </a:p>
          <a:p>
            <a:pPr marL="685800" indent="-685800">
              <a:lnSpc>
                <a:spcPct val="120000"/>
              </a:lnSpc>
              <a:spcBef>
                <a:spcPts val="400"/>
              </a:spcBef>
              <a:spcAft>
                <a:spcPts val="400"/>
              </a:spcAft>
              <a:buFont typeface="Arial" panose="020B0604020202020204" pitchFamily="34" charset="0"/>
              <a:buChar char="•"/>
            </a:pPr>
            <a:r>
              <a:rPr lang="en-US" sz="11200" b="0" dirty="0"/>
              <a:t>	</a:t>
            </a:r>
            <a:r>
              <a:rPr lang="en-US" sz="11200" b="0" dirty="0" err="1"/>
              <a:t>FocP</a:t>
            </a:r>
            <a:r>
              <a:rPr lang="en-US" sz="11200" b="0" dirty="0"/>
              <a:t> – Genuine in situ focalization is impossible. Foci should 	always remain able to front.</a:t>
            </a:r>
          </a:p>
        </p:txBody>
      </p:sp>
      <p:pic>
        <p:nvPicPr>
          <p:cNvPr id="13" name="Audio 12">
            <a:hlinkClick r:id="" action="ppaction://media"/>
            <a:extLst>
              <a:ext uri="{FF2B5EF4-FFF2-40B4-BE49-F238E27FC236}">
                <a16:creationId xmlns:a16="http://schemas.microsoft.com/office/drawing/2014/main" id="{952B966B-740B-44E8-9093-0DA77580F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555924142"/>
      </p:ext>
    </p:extLst>
  </p:cSld>
  <p:clrMapOvr>
    <a:masterClrMapping/>
  </p:clrMapOvr>
  <mc:AlternateContent xmlns:mc="http://schemas.openxmlformats.org/markup-compatibility/2006" xmlns:p14="http://schemas.microsoft.com/office/powerpoint/2010/main">
    <mc:Choice Requires="p14">
      <p:transition spd="med" p14:dur="700" advTm="64798">
        <p:fade/>
      </p:transition>
    </mc:Choice>
    <mc:Fallback xmlns="">
      <p:transition spd="med" advTm="6479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rgbClr val="0E4D70"/>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875C19A-1AAE-476A-A316-A2CF92D763D3}"/>
              </a:ext>
            </a:extLst>
          </p:cNvPr>
          <p:cNvSpPr>
            <a:spLocks noGrp="1"/>
          </p:cNvSpPr>
          <p:nvPr>
            <p:ph type="title"/>
          </p:nvPr>
        </p:nvSpPr>
        <p:spPr>
          <a:xfrm>
            <a:off x="444500" y="424684"/>
            <a:ext cx="11214100" cy="1865126"/>
          </a:xfrm>
        </p:spPr>
        <p:txBody>
          <a:bodyPr/>
          <a:lstStyle/>
          <a:p>
            <a:r>
              <a:rPr lang="en-US" b="0" dirty="0"/>
              <a:t>The data in Bianchi et al (2015) show that in situ focalization lacking focus fronting exists, and that it occurs precisely when TP is not discourse given, as predicted by the right dislocation analysis.</a:t>
            </a:r>
          </a:p>
        </p:txBody>
      </p:sp>
      <p:sp>
        <p:nvSpPr>
          <p:cNvPr id="10" name="Text Placeholder 9">
            <a:extLst>
              <a:ext uri="{FF2B5EF4-FFF2-40B4-BE49-F238E27FC236}">
                <a16:creationId xmlns:a16="http://schemas.microsoft.com/office/drawing/2014/main" id="{EF2BC084-E6DB-4DE7-B309-042A85EBA700}"/>
              </a:ext>
            </a:extLst>
          </p:cNvPr>
          <p:cNvSpPr>
            <a:spLocks noGrp="1"/>
          </p:cNvSpPr>
          <p:nvPr>
            <p:ph type="body" sz="quarter" idx="13"/>
          </p:nvPr>
        </p:nvSpPr>
        <p:spPr>
          <a:xfrm>
            <a:off x="-459470" y="2586957"/>
            <a:ext cx="12026630" cy="4093243"/>
          </a:xfrm>
        </p:spPr>
        <p:txBody>
          <a:bodyPr/>
          <a:lstStyle/>
          <a:p>
            <a:pPr marL="0" indent="0">
              <a:buNone/>
            </a:pPr>
            <a:r>
              <a:rPr lang="en-US" dirty="0"/>
              <a:t>     	</a:t>
            </a:r>
            <a:r>
              <a:rPr lang="en-US" sz="2400" dirty="0"/>
              <a:t>A: Gianni </a:t>
            </a:r>
            <a:r>
              <a:rPr lang="en-US" sz="2400" dirty="0" err="1"/>
              <a:t>studia</a:t>
            </a:r>
            <a:r>
              <a:rPr lang="en-US" sz="2400" dirty="0"/>
              <a:t> a Roma.</a:t>
            </a:r>
          </a:p>
          <a:p>
            <a:pPr marL="0" indent="0">
              <a:buNone/>
            </a:pPr>
            <a:r>
              <a:rPr lang="en-US" sz="2400" dirty="0"/>
              <a:t>	     </a:t>
            </a:r>
            <a:r>
              <a:rPr lang="en-US" sz="2400" i="1" dirty="0"/>
              <a:t>John studies in Rome</a:t>
            </a:r>
          </a:p>
          <a:p>
            <a:pPr marL="0" indent="0">
              <a:buNone/>
            </a:pPr>
            <a:endParaRPr lang="en-US" sz="1200" dirty="0"/>
          </a:p>
          <a:p>
            <a:pPr marL="0" indent="0">
              <a:buNone/>
            </a:pPr>
            <a:r>
              <a:rPr lang="en-US" sz="2400" dirty="0"/>
              <a:t>	B: No. </a:t>
            </a:r>
            <a:r>
              <a:rPr lang="en-US" sz="2400" i="1" dirty="0"/>
              <a:t>pro </a:t>
            </a:r>
            <a:r>
              <a:rPr lang="en-US" sz="2400" dirty="0" err="1"/>
              <a:t>studia</a:t>
            </a:r>
            <a:r>
              <a:rPr lang="en-US" sz="2400" dirty="0"/>
              <a:t> </a:t>
            </a:r>
            <a:r>
              <a:rPr lang="en-US" sz="2400" dirty="0">
                <a:solidFill>
                  <a:srgbClr val="FFFF00"/>
                </a:solidFill>
              </a:rPr>
              <a:t>a MILANO</a:t>
            </a:r>
            <a:r>
              <a:rPr lang="en-US" sz="2400" baseline="-25000" dirty="0">
                <a:solidFill>
                  <a:srgbClr val="FFFF00"/>
                </a:solidFill>
              </a:rPr>
              <a:t>F</a:t>
            </a:r>
            <a:r>
              <a:rPr lang="en-US" sz="2400" dirty="0"/>
              <a:t>.		B':  No. </a:t>
            </a:r>
            <a:r>
              <a:rPr lang="en-US" sz="2400" dirty="0">
                <a:solidFill>
                  <a:srgbClr val="FFFF00"/>
                </a:solidFill>
              </a:rPr>
              <a:t>A MILANO</a:t>
            </a:r>
            <a:r>
              <a:rPr lang="en-US" sz="2400" baseline="-25000" dirty="0">
                <a:solidFill>
                  <a:srgbClr val="FFFF00"/>
                </a:solidFill>
              </a:rPr>
              <a:t>F</a:t>
            </a:r>
            <a:r>
              <a:rPr lang="en-US" sz="2400" dirty="0"/>
              <a:t>, [</a:t>
            </a:r>
            <a:r>
              <a:rPr lang="en-US" sz="2400" i="1" dirty="0"/>
              <a:t>pro </a:t>
            </a:r>
            <a:r>
              <a:rPr lang="en-US" sz="2400" dirty="0" err="1"/>
              <a:t>studia</a:t>
            </a:r>
            <a:r>
              <a:rPr lang="en-US" sz="2400" dirty="0"/>
              <a:t>].</a:t>
            </a:r>
          </a:p>
          <a:p>
            <a:pPr marL="0" indent="0">
              <a:buNone/>
            </a:pPr>
            <a:r>
              <a:rPr lang="en-US" sz="2400" dirty="0"/>
              <a:t>	     </a:t>
            </a:r>
            <a:r>
              <a:rPr lang="en-US" sz="2400" i="1" dirty="0"/>
              <a:t>No. (He) studies in Milan		</a:t>
            </a:r>
          </a:p>
          <a:p>
            <a:pPr marL="0" indent="0">
              <a:buNone/>
            </a:pPr>
            <a:endParaRPr lang="en-US" sz="1200" i="1" dirty="0"/>
          </a:p>
          <a:p>
            <a:pPr marL="0" indent="0">
              <a:buNone/>
            </a:pPr>
            <a:r>
              <a:rPr lang="en-US" sz="2400" i="1" dirty="0"/>
              <a:t>	</a:t>
            </a:r>
            <a:r>
              <a:rPr lang="en-US" sz="2400" dirty="0"/>
              <a:t>C: No. </a:t>
            </a:r>
            <a:r>
              <a:rPr lang="en-US" sz="2400" i="1" dirty="0"/>
              <a:t>pro </a:t>
            </a:r>
            <a:r>
              <a:rPr lang="en-US" sz="2400" dirty="0" err="1"/>
              <a:t>studia</a:t>
            </a:r>
            <a:r>
              <a:rPr lang="en-US" sz="2400" dirty="0"/>
              <a:t> </a:t>
            </a:r>
            <a:r>
              <a:rPr lang="en-US" sz="2400" b="1" dirty="0" err="1">
                <a:solidFill>
                  <a:srgbClr val="FFCC00"/>
                </a:solidFill>
              </a:rPr>
              <a:t>fisica</a:t>
            </a:r>
            <a:r>
              <a:rPr lang="en-US" sz="2400" dirty="0"/>
              <a:t> </a:t>
            </a:r>
            <a:r>
              <a:rPr lang="en-US" sz="2400" dirty="0">
                <a:solidFill>
                  <a:srgbClr val="FFFF00"/>
                </a:solidFill>
              </a:rPr>
              <a:t>a MILANO</a:t>
            </a:r>
            <a:r>
              <a:rPr lang="en-US" sz="2400" baseline="-25000" dirty="0">
                <a:solidFill>
                  <a:srgbClr val="FFFF00"/>
                </a:solidFill>
              </a:rPr>
              <a:t>F</a:t>
            </a:r>
            <a:r>
              <a:rPr lang="en-US" sz="2400" dirty="0"/>
              <a:t>.	C': * No. </a:t>
            </a:r>
            <a:r>
              <a:rPr lang="en-US" sz="2400" dirty="0">
                <a:solidFill>
                  <a:srgbClr val="FFFF00"/>
                </a:solidFill>
              </a:rPr>
              <a:t>A MILANO</a:t>
            </a:r>
            <a:r>
              <a:rPr lang="en-US" sz="2400" baseline="-25000" dirty="0">
                <a:solidFill>
                  <a:srgbClr val="FFFF00"/>
                </a:solidFill>
              </a:rPr>
              <a:t>F</a:t>
            </a:r>
            <a:r>
              <a:rPr lang="en-US" sz="2400" dirty="0"/>
              <a:t>, [</a:t>
            </a:r>
            <a:r>
              <a:rPr lang="en-US" sz="2400" i="1" dirty="0"/>
              <a:t>pro </a:t>
            </a:r>
            <a:r>
              <a:rPr lang="en-US" sz="2400" dirty="0" err="1"/>
              <a:t>studia</a:t>
            </a:r>
            <a:r>
              <a:rPr lang="en-US" sz="2400" dirty="0"/>
              <a:t> </a:t>
            </a:r>
            <a:r>
              <a:rPr lang="en-US" sz="2400" b="1" dirty="0" err="1">
                <a:solidFill>
                  <a:srgbClr val="FFCC00"/>
                </a:solidFill>
              </a:rPr>
              <a:t>fisica</a:t>
            </a:r>
            <a:r>
              <a:rPr lang="en-US" sz="2400" dirty="0"/>
              <a:t>].</a:t>
            </a:r>
          </a:p>
          <a:p>
            <a:pPr marL="0" indent="0">
              <a:buNone/>
            </a:pPr>
            <a:r>
              <a:rPr lang="en-US" sz="2400" dirty="0"/>
              <a:t>	</a:t>
            </a:r>
            <a:r>
              <a:rPr lang="en-US" sz="2400" i="1" dirty="0"/>
              <a:t>  </a:t>
            </a:r>
            <a:r>
              <a:rPr lang="en-US" sz="2400" dirty="0"/>
              <a:t>   </a:t>
            </a:r>
            <a:r>
              <a:rPr lang="en-US" sz="2400" i="1" dirty="0"/>
              <a:t>No. (He) studies physics In Milan</a:t>
            </a:r>
          </a:p>
          <a:p>
            <a:pPr marL="0" indent="0">
              <a:buNone/>
            </a:pPr>
            <a:endParaRPr lang="en-US" sz="800" i="1" dirty="0"/>
          </a:p>
          <a:p>
            <a:pPr marL="0" indent="0">
              <a:buNone/>
            </a:pPr>
            <a:r>
              <a:rPr lang="en-US" dirty="0"/>
              <a:t>	</a:t>
            </a:r>
          </a:p>
          <a:p>
            <a:pPr marL="0" indent="0">
              <a:buNone/>
            </a:pPr>
            <a:r>
              <a:rPr lang="en-US" dirty="0"/>
              <a:t>	</a:t>
            </a:r>
          </a:p>
          <a:p>
            <a:pPr marL="0" indent="0">
              <a:buNone/>
            </a:pPr>
            <a:endParaRPr lang="en-US" dirty="0"/>
          </a:p>
        </p:txBody>
      </p:sp>
      <p:sp>
        <p:nvSpPr>
          <p:cNvPr id="2" name="Slide Number Placeholder 1">
            <a:extLst>
              <a:ext uri="{FF2B5EF4-FFF2-40B4-BE49-F238E27FC236}">
                <a16:creationId xmlns:a16="http://schemas.microsoft.com/office/drawing/2014/main" id="{BE9800F6-D571-48C4-8466-12AA1ADB6599}"/>
              </a:ext>
            </a:extLst>
          </p:cNvPr>
          <p:cNvSpPr>
            <a:spLocks noGrp="1"/>
          </p:cNvSpPr>
          <p:nvPr>
            <p:ph type="sldNum" sz="quarter" idx="12"/>
          </p:nvPr>
        </p:nvSpPr>
        <p:spPr/>
        <p:txBody>
          <a:bodyPr/>
          <a:lstStyle/>
          <a:p>
            <a:fld id="{C263D6C4-4840-40CC-AC84-17E24B3B7BDE}" type="slidenum">
              <a:rPr lang="en-US" smtClean="0"/>
              <a:pPr/>
              <a:t>9</a:t>
            </a:fld>
            <a:endParaRPr lang="en-US" dirty="0"/>
          </a:p>
        </p:txBody>
      </p:sp>
      <p:pic>
        <p:nvPicPr>
          <p:cNvPr id="3" name="Audio 2">
            <a:hlinkClick r:id="" action="ppaction://media"/>
            <a:extLst>
              <a:ext uri="{FF2B5EF4-FFF2-40B4-BE49-F238E27FC236}">
                <a16:creationId xmlns:a16="http://schemas.microsoft.com/office/drawing/2014/main" id="{EB38C3C4-8DC7-4092-BC1B-09CB8E3C78F1}"/>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2789281039"/>
      </p:ext>
    </p:extLst>
  </p:cSld>
  <p:clrMapOvr>
    <a:masterClrMapping/>
  </p:clrMapOvr>
  <mc:AlternateContent xmlns:mc="http://schemas.openxmlformats.org/markup-compatibility/2006" xmlns:p14="http://schemas.microsoft.com/office/powerpoint/2010/main">
    <mc:Choice Requires="p14">
      <p:transition spd="med" p14:dur="700" advTm="136703">
        <p:fade/>
      </p:transition>
    </mc:Choice>
    <mc:Fallback xmlns="">
      <p:transition spd="med" advTm="13670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3"/>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6.7|7.4|8.8|32.6|10.6|9.5"/>
</p:tagLst>
</file>

<file path=ppt/tags/tag10.xml><?xml version="1.0" encoding="utf-8"?>
<p:tagLst xmlns:a="http://schemas.openxmlformats.org/drawingml/2006/main" xmlns:r="http://schemas.openxmlformats.org/officeDocument/2006/relationships" xmlns:p="http://schemas.openxmlformats.org/presentationml/2006/main">
  <p:tag name="TIMING" val="|31.6"/>
</p:tagLst>
</file>

<file path=ppt/tags/tag11.xml><?xml version="1.0" encoding="utf-8"?>
<p:tagLst xmlns:a="http://schemas.openxmlformats.org/drawingml/2006/main" xmlns:r="http://schemas.openxmlformats.org/officeDocument/2006/relationships" xmlns:p="http://schemas.openxmlformats.org/presentationml/2006/main">
  <p:tag name="TIMING" val="|24.9|0.4|32.6"/>
</p:tagLst>
</file>

<file path=ppt/tags/tag12.xml><?xml version="1.0" encoding="utf-8"?>
<p:tagLst xmlns:a="http://schemas.openxmlformats.org/drawingml/2006/main" xmlns:r="http://schemas.openxmlformats.org/officeDocument/2006/relationships" xmlns:p="http://schemas.openxmlformats.org/presentationml/2006/main">
  <p:tag name="TIMING" val="|9.4"/>
</p:tagLst>
</file>

<file path=ppt/tags/tag13.xml><?xml version="1.0" encoding="utf-8"?>
<p:tagLst xmlns:a="http://schemas.openxmlformats.org/drawingml/2006/main" xmlns:r="http://schemas.openxmlformats.org/officeDocument/2006/relationships" xmlns:p="http://schemas.openxmlformats.org/presentationml/2006/main">
  <p:tag name="TIMING" val="|11.6|21.2|18.9"/>
</p:tagLst>
</file>

<file path=ppt/tags/tag2.xml><?xml version="1.0" encoding="utf-8"?>
<p:tagLst xmlns:a="http://schemas.openxmlformats.org/drawingml/2006/main" xmlns:r="http://schemas.openxmlformats.org/officeDocument/2006/relationships" xmlns:p="http://schemas.openxmlformats.org/presentationml/2006/main">
  <p:tag name="TIMING" val="|31"/>
</p:tagLst>
</file>

<file path=ppt/tags/tag3.xml><?xml version="1.0" encoding="utf-8"?>
<p:tagLst xmlns:a="http://schemas.openxmlformats.org/drawingml/2006/main" xmlns:r="http://schemas.openxmlformats.org/officeDocument/2006/relationships" xmlns:p="http://schemas.openxmlformats.org/presentationml/2006/main">
  <p:tag name="TIMING" val="|63"/>
</p:tagLst>
</file>

<file path=ppt/tags/tag4.xml><?xml version="1.0" encoding="utf-8"?>
<p:tagLst xmlns:a="http://schemas.openxmlformats.org/drawingml/2006/main" xmlns:r="http://schemas.openxmlformats.org/officeDocument/2006/relationships" xmlns:p="http://schemas.openxmlformats.org/presentationml/2006/main">
  <p:tag name="TIMING" val="|42.4|6.6"/>
</p:tagLst>
</file>

<file path=ppt/tags/tag5.xml><?xml version="1.0" encoding="utf-8"?>
<p:tagLst xmlns:a="http://schemas.openxmlformats.org/drawingml/2006/main" xmlns:r="http://schemas.openxmlformats.org/officeDocument/2006/relationships" xmlns:p="http://schemas.openxmlformats.org/presentationml/2006/main">
  <p:tag name="TIMING" val="|22.9|9.1"/>
</p:tagLst>
</file>

<file path=ppt/tags/tag6.xml><?xml version="1.0" encoding="utf-8"?>
<p:tagLst xmlns:a="http://schemas.openxmlformats.org/drawingml/2006/main" xmlns:r="http://schemas.openxmlformats.org/officeDocument/2006/relationships" xmlns:p="http://schemas.openxmlformats.org/presentationml/2006/main">
  <p:tag name="TIMING" val="|20.3|44.2"/>
</p:tagLst>
</file>

<file path=ppt/tags/tag7.xml><?xml version="1.0" encoding="utf-8"?>
<p:tagLst xmlns:a="http://schemas.openxmlformats.org/drawingml/2006/main" xmlns:r="http://schemas.openxmlformats.org/officeDocument/2006/relationships" xmlns:p="http://schemas.openxmlformats.org/presentationml/2006/main">
  <p:tag name="TIMING" val="|15.6|5|39.3|1.3"/>
</p:tagLst>
</file>

<file path=ppt/tags/tag8.xml><?xml version="1.0" encoding="utf-8"?>
<p:tagLst xmlns:a="http://schemas.openxmlformats.org/drawingml/2006/main" xmlns:r="http://schemas.openxmlformats.org/officeDocument/2006/relationships" xmlns:p="http://schemas.openxmlformats.org/presentationml/2006/main">
  <p:tag name="TIMING" val="|89.8"/>
</p:tagLst>
</file>

<file path=ppt/tags/tag9.xml><?xml version="1.0" encoding="utf-8"?>
<p:tagLst xmlns:a="http://schemas.openxmlformats.org/drawingml/2006/main" xmlns:r="http://schemas.openxmlformats.org/officeDocument/2006/relationships" xmlns:p="http://schemas.openxmlformats.org/presentationml/2006/main">
  <p:tag name="TIMING" val="|34.9|19.2|70.8"/>
</p:tagLst>
</file>

<file path=ppt/theme/theme1.xml><?xml version="1.0" encoding="utf-8"?>
<a:theme xmlns:a="http://schemas.openxmlformats.org/drawingml/2006/main" name="Office Theme">
  <a:themeElements>
    <a:clrScheme name="Custom 12">
      <a:dk1>
        <a:srgbClr val="000000"/>
      </a:dk1>
      <a:lt1>
        <a:srgbClr val="FFFFFF"/>
      </a:lt1>
      <a:dk2>
        <a:srgbClr val="6D6E71"/>
      </a:dk2>
      <a:lt2>
        <a:srgbClr val="58595B"/>
      </a:lt2>
      <a:accent1>
        <a:srgbClr val="0065A4"/>
      </a:accent1>
      <a:accent2>
        <a:srgbClr val="47C3D3"/>
      </a:accent2>
      <a:accent3>
        <a:srgbClr val="8F2D63"/>
      </a:accent3>
      <a:accent4>
        <a:srgbClr val="1A6871"/>
      </a:accent4>
      <a:accent5>
        <a:srgbClr val="0C4360"/>
      </a:accent5>
      <a:accent6>
        <a:srgbClr val="F47735"/>
      </a:accent6>
      <a:hlink>
        <a:srgbClr val="00559A"/>
      </a:hlink>
      <a:folHlink>
        <a:srgbClr val="595851"/>
      </a:folHlink>
    </a:clrScheme>
    <a:fontScheme name="Custom 3">
      <a:majorFont>
        <a:latin typeface="Trebuchet MS"/>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66687569_Modern blue presentation_AAS_v5" id="{C7B59113-CD15-4341-96CA-86E715D5BE98}" vid="{5A8FDAEB-3DF3-4B3C-A708-49813F8D6F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757914-1161-4661-9696-421FD6935CDD}">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5B26E0C9-B2AA-42E6-97B6-E1B7D9EAF129}">
  <ds:schemaRefs>
    <ds:schemaRef ds:uri="http://schemas.microsoft.com/sharepoint/v3/contenttype/forms"/>
  </ds:schemaRefs>
</ds:datastoreItem>
</file>

<file path=customXml/itemProps3.xml><?xml version="1.0" encoding="utf-8"?>
<ds:datastoreItem xmlns:ds="http://schemas.openxmlformats.org/officeDocument/2006/customXml" ds:itemID="{4C103400-4A22-4E35-B588-4C4D426389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2622</Words>
  <Application>Microsoft Office PowerPoint</Application>
  <PresentationFormat>Widescreen</PresentationFormat>
  <Paragraphs>185</Paragraphs>
  <Slides>19</Slides>
  <Notes>0</Notes>
  <HiddenSlides>0</HiddenSlides>
  <MMClips>18</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Trade Gothic LT Pro</vt:lpstr>
      <vt:lpstr>Trebuchet MS</vt:lpstr>
      <vt:lpstr>Office Theme</vt:lpstr>
      <vt:lpstr>Frontable and Unfrontable Focus</vt:lpstr>
      <vt:lpstr>1. Introduction</vt:lpstr>
      <vt:lpstr>Two alternative analyses</vt:lpstr>
      <vt:lpstr>In situ focalization: examples of displacement processes</vt:lpstr>
      <vt:lpstr>Right dislocation as a displacement process</vt:lpstr>
      <vt:lpstr>PowerPoint Presentation</vt:lpstr>
      <vt:lpstr>PowerPoint Presentation</vt:lpstr>
      <vt:lpstr>2. Testing the two analyses</vt:lpstr>
      <vt:lpstr>The data in Bianchi et al (2015) show that in situ focalization lacking focus fronting exists, and that it occurs precisely when TP is not discourse given, as predicted by the right dislocation analysis.</vt:lpstr>
      <vt:lpstr>Objection 1 – Rizzi (1997:297) assumes that the TP following a fronted focus is discourse given.   The FocP analysis cannot include this assumption. Focus in B and C has the same interpretation and must be treated the same way, with focus covertly moving to the specifier of FocP. But in C, TP is not discourse given. The above assumption would incorrectly make C ungrammatical.         </vt:lpstr>
      <vt:lpstr>Objection 2 – Bianchi et al (2015:17) distinguishes frontable corrective from unfrontable contrastive foci (mirative focus ignored here; see also Bianchi &amp; Bocci 2012, Bianchi 2013).  </vt:lpstr>
      <vt:lpstr>Reply I – The unfrontable foci in C are as corrective as those in B  C has the same corrective interpretation and pragmatic consequences of B. Once C is uttered and accepted, the proposition in A is expunged from the common ground and replaced by C. The B and C replies express the same type of focalization.             </vt:lpstr>
      <vt:lpstr>Reply II – Fronting alternation extends to genuinely non-corrective focus types  Confirmative and additive foci present the same alternation even though they do not involve correction and, therefore, need not be subject to background-matching.                  </vt:lpstr>
      <vt:lpstr>Reply II (continued)    </vt:lpstr>
      <vt:lpstr>Reply III – Even genuinely non-corrective focus may front when TP is discourse given and right dislocation licensed. </vt:lpstr>
      <vt:lpstr>Reply III (continued)   When the containing TP is discourse given, however, right dislocation is licensed and  even these foci front, thus behaving like corrective, confirmative, and additive foci. </vt:lpstr>
      <vt:lpstr>3. Conclusions </vt:lpstr>
      <vt:lpstr>Thank You</vt:lpstr>
      <vt:lpstr>Selected references Belletti, Adriana. 2001. ‘Inversion’ as focalization. In Aafke Hulk &amp; Jean Yves Pollock (eds.), Subject Inversion in Romance and the Theory  of Universal Grammar, 60–90. Oxford: Oxford University Press. Bianchi, Valentina 2013. On ‘focus movement’ in Italian. In M. V.a Camacho, Á. Jiménez-Fernández, J. Martín-González, &amp; M Reyes- Tejedor  (eds.), Information Structure and Agreement, 193–216. Amsterdam/Philadelphia: John Benjamins.  Bianchi, Valentina &amp; Giuliano Bocci. 2012. Should I stay or should I go? Optional focus movement in Italian. In Christopher Piñón (ed.),  Empirical Issues in Syntax and Semantics 9, 1–18.  Bianchi, Valentina, Giuliano Bocci &amp; Silvio Cruschina. 2015. Focus Fronting and Its Implicatures. In Enoch Aboh, Amy Schaffer, &amp; Petra  Sleeman (eds.), Romance Languages and Linguistic Theory 2013: Selected papers from ‘Going Romance’ Amsterdam 2013, Vol. 8,   1–20. Amsterdam: John Benjamins. Hamlaoui, Fatima. 2008. Focus, contrast and the syntax–phonology interface: The case of French cleft-sentences. Current Issues in Unity  and Diversity of Languages: 18th International Congress of Linguists (CIL18), Seoul. Seoul: Linguistic Society of Korea.  Rizzi, Luigi 1997. The fine structure of the left periphery. In Elements of Grammar. Handbook of Generative Syntax. L. Haegemann (ed),  281-337. Dordrecht: Kluwer.  Rizzi, Luigi 2004. Locality and the left periphery. In Structures and Beyond: the Cartography of Syntactic Structures, A. Belletti (ed),  3:223-251. Oxford: Oxford University Press.  Rizzi, Luigi, &amp; Guglielmo Cinque. 2016. Functional Categories and Syntactic Theory. In Mark Liberman &amp; Barbara Partee (eds.), Annual  Review of  Linguistics, Vol 2, Vol. 2, 139–163. Palo Alto: Annual Reviews. Samek-Lodovici, Vieri. 2005. Prosody-Syntax Interaction in the Expression of Focus. Natural Language and Linguistic Theory 23. 687–755. Samek-Lodovici, Vieri 2006. When right dislocation meets the left-periphery: A unified analysis of Italian non-final focus. Lingua 116(6).  836–873. Samek-Lodovici, Vieri 2015. The Interaction of Focus, Givenness, and Prosody. A Study of Italian Clause Structure. Oxford: Oxford  University Press (downloadable here). Samek-Lodovici, Vieri 2020. Focalization in situ vs Focus Projection Focused topics, focused questions, focused heads, and other  challenges. Ms. UCL. (downloadable here). Szendröi, Kriszta. 2001. Focus and the Syntax-Phonology Interface. University College London dissertation. Szendrői, Kriszta. 2017. The syntax of information structure and the PF interface. Glossa: A Journal of General Linguistics 2(1). 32.  Zubizarreta, Maria Luisa. 1998. Prosody, Focus, and Word Order. Cambridge: MIT Press.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2020-08-05T11:06:54Z</dcterms:created>
  <dcterms:modified xsi:type="dcterms:W3CDTF">2020-08-11T11:15:15Z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