
<file path=[Content_Types].xml><?xml version="1.0" encoding="utf-8"?>
<Types xmlns="http://schemas.openxmlformats.org/package/2006/content-types">
  <Default Extension="png" ContentType="image/png"/>
  <Default Extension="emf" ContentType="image/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155" d="100"/>
          <a:sy n="155" d="100"/>
        </p:scale>
        <p:origin x="-2160" y="-12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312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088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90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2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4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5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49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91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78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43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5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31FA3-FD41-4E14-9C59-DF1836DF62CA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2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Actual by Predicted Plot</a:t>
            </a:r>
            <a:endParaRPr lang="en-US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494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Sorted Parameter Estimates</a:t>
            </a:r>
            <a:endParaRPr lang="en-US" dirty="0"/>
          </a:p>
        </p:txBody>
      </p:sp>
      <p:graphicFrame>
        <p:nvGraphicFramePr>
          <p:cNvPr id="4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9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1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0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5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75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16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b="1" dirty="0" smtClean="0"/>
                        <a:t>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Estimate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Std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t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Prob&gt;|t|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TEOS(mmol)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-0.085355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0.018045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-4.73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>
                          <a:solidFill>
                            <a:srgbClr val="E57406"/>
                          </a:solidFill>
                        </a:rPr>
                        <a:t>0.0001*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NH4OH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-0.192963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0.044191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-4.37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>
                          <a:solidFill>
                            <a:srgbClr val="E57406"/>
                          </a:solidFill>
                        </a:rPr>
                        <a:t>0.0003*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(NH4OH (mmol)-0.6468)*(Add TEOS-5.76)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-0.041999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0.021325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-1.97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0.0629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0.0020194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0.008807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0.8210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Response Surface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965200"/>
            <a:ext cx="42594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Coef</a:t>
            </a:r>
            <a:endParaRPr lang="en-US" dirty="0"/>
          </a:p>
        </p:txBody>
      </p:sp>
      <p:graphicFrame>
        <p:nvGraphicFramePr>
          <p:cNvPr id="5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04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54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04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74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323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TEOS(mmol)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NH4OH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En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TEOS(mmol)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-0.085355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NH4OH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-0.041999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-0.192963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0.0020194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8600" y="3007360"/>
            <a:ext cx="3724795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Could not Solve Critical Values. Singular.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Prediction Profiler</a:t>
            </a:r>
            <a:endParaRPr lang="en-US" dirty="0"/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230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Contour Profiler</a:t>
            </a:r>
            <a:endParaRPr lang="en-US" dirty="0"/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1833805"/>
          </a:xfrm>
          <a:prstGeom prst="rect">
            <a:avLst/>
          </a:prstGeom>
        </p:spPr>
      </p:pic>
      <p:pic>
        <p:nvPicPr>
          <p:cNvPr id="5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450" y="3078405"/>
            <a:ext cx="5981700" cy="61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Contour Profiler</a:t>
            </a:r>
            <a:endParaRPr lang="en-US" dirty="0"/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578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En</a:t>
            </a:r>
            <a:endParaRPr lang="en-US" dirty="0"/>
          </a:p>
        </p:txBody>
      </p:sp>
      <p:pic>
        <p:nvPicPr>
          <p:cNvPr id="4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7100" y="965200"/>
            <a:ext cx="2946400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62352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 &gt;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Response Grid Slider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0280" y="965200"/>
            <a:ext cx="40529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0.35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7256" y="965200"/>
            <a:ext cx="191876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[ 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62352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 &gt;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Independent Variables</a:t>
            </a:r>
            <a:endParaRPr lang="en-US" dirty="0"/>
          </a:p>
        </p:txBody>
      </p:sp>
      <p:graphicFrame>
        <p:nvGraphicFramePr>
          <p:cNvPr id="4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2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780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56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79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b="1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b="1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b="1" dirty="0" smtClean="0"/>
                        <a:t>Grid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>(x)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>(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TEOS(mmol)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1.425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>[ ]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>(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>(x)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NH4OH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0.645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>[ ]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>(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>(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5.5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Cube Plot</a:t>
            </a:r>
            <a:endParaRPr lang="en-US" dirty="0"/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505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Interaction Profiles</a:t>
            </a:r>
            <a:endParaRPr lang="en-US" dirty="0"/>
          </a:p>
        </p:txBody>
      </p:sp>
      <p:pic>
        <p:nvPicPr>
          <p:cNvPr id="4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4371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Effect Summary</a:t>
            </a:r>
            <a:endParaRPr lang="en-US" dirty="0"/>
          </a:p>
        </p:txBody>
      </p:sp>
      <p:graphicFrame>
        <p:nvGraphicFramePr>
          <p:cNvPr id="4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27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9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37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5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45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b="1" dirty="0" smtClean="0"/>
                        <a:t>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LogWorth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PValue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TEOS(mmol)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3.892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0.00013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NH4OH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3.525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0.00030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NH4OH (mmol)*Add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1.201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0.06291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dpi="0" rotWithShape="1"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0.82097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/>
                        <a:t>^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265" y="0"/>
            <a:ext cx="88514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49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Residual by Predicted Plot</a:t>
            </a:r>
            <a:endParaRPr lang="en-US" dirty="0"/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224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Studentized Residuals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22415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3486189"/>
            <a:ext cx="992824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Externally studentized residuals with 95% simultaneous limits (Bonferroni) in red, individual limits in green.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Summary of Fit</a:t>
            </a:r>
            <a:endParaRPr lang="en-US" dirty="0"/>
          </a:p>
        </p:txBody>
      </p:sp>
      <p:graphicFrame>
        <p:nvGraphicFramePr>
          <p:cNvPr id="4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22250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9842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18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RSquare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0.682294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RSquare Adj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0.618753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Root Mean Square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0.089931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Mean of Response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0.352242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Observations (or Sum Wgts)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Analysis of Variance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2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9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07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828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54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b="1" dirty="0" smtClean="0"/>
                        <a:t>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DF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Sum of Squares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Mean Square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F Ratio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0.34737333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0.086843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10.7378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0.16175194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0.008088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Prob &gt; 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C. 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0.50912527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>
                          <a:solidFill>
                            <a:srgbClr val="E57406"/>
                          </a:solidFill>
                        </a:rPr>
                        <a:t>&lt;.0001*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Parameter Estimates</a:t>
            </a:r>
            <a:endParaRPr lang="en-US" dirty="0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0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51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8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02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b="1" dirty="0" smtClean="0"/>
                        <a:t>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Estimate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Std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t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Prob&gt;|t|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Intercept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0.5894843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0.063955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9.22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>
                          <a:solidFill>
                            <a:srgbClr val="E57406"/>
                          </a:solidFill>
                        </a:rPr>
                        <a:t>&lt;.0001*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TEOS(mmol)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-0.085355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0.018045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-4.73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>
                          <a:solidFill>
                            <a:srgbClr val="E57406"/>
                          </a:solidFill>
                        </a:rPr>
                        <a:t>0.0001*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NH4OH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-0.192963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0.044191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-4.37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>
                          <a:solidFill>
                            <a:srgbClr val="E57406"/>
                          </a:solidFill>
                        </a:rPr>
                        <a:t>0.0003*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0.0020194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0.008807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0.8210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(NH4OH (mmol)-0.6468)*(Add TEOS-5.76)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-0.041999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0.021325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-1.97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0.0629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Effect Tests</a:t>
            </a:r>
            <a:endParaRPr lang="en-US" dirty="0"/>
          </a:p>
        </p:txBody>
      </p:sp>
      <p:graphicFrame>
        <p:nvGraphicFramePr>
          <p:cNvPr id="4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28798"/>
              </p:ext>
            </p:extLst>
          </p:nvPr>
        </p:nvGraphicFramePr>
        <p:xfrm>
          <a:off x="1412240" y="1244600"/>
          <a:ext cx="959612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9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28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4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148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20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223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b="1" dirty="0" smtClean="0"/>
                        <a:t>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Nparm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DF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Sum of Squares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F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b="1" dirty="0" smtClean="0"/>
                        <a:t>Prob &gt; 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TEOS(mmol)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 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0.18095173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22.3740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>
                          <a:solidFill>
                            <a:srgbClr val="E57406"/>
                          </a:solidFill>
                        </a:rPr>
                        <a:t>0.0001*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NH4OH (mmol)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 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0.15420662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19.0671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>
                          <a:solidFill>
                            <a:srgbClr val="E57406"/>
                          </a:solidFill>
                        </a:rPr>
                        <a:t>0.0003*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 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0.00042520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0.0526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0.8210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dirty="0" smtClean="0"/>
                        <a:t>NH4OH (mmol)*Add TEOS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  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0.03136963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3.8787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dirty="0" smtClean="0"/>
                        <a:t>0.0629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578600"/>
            <a:ext cx="1174588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dirty="0" smtClean="0"/>
              <a:t>Response 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96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Prediction Expression</a:t>
            </a:r>
            <a:endParaRPr lang="en-US" dirty="0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965200"/>
            <a:ext cx="5981700" cy="272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62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435</Words>
  <Application>Microsoft Office PowerPoint</Application>
  <PresentationFormat>Widescreen</PresentationFormat>
  <Paragraphs>212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Actual by Predicted Plot</vt:lpstr>
      <vt:lpstr>Effect Summary</vt:lpstr>
      <vt:lpstr>Residual by Predicted Plot</vt:lpstr>
      <vt:lpstr>Studentized Residuals</vt:lpstr>
      <vt:lpstr>Summary of Fit</vt:lpstr>
      <vt:lpstr>Analysis of Variance</vt:lpstr>
      <vt:lpstr>Parameter Estimates</vt:lpstr>
      <vt:lpstr>Effect Tests</vt:lpstr>
      <vt:lpstr>Prediction Expression</vt:lpstr>
      <vt:lpstr>Sorted Parameter Estimates</vt:lpstr>
      <vt:lpstr>Response Surface</vt:lpstr>
      <vt:lpstr>Prediction Profiler</vt:lpstr>
      <vt:lpstr>Contour Profiler</vt:lpstr>
      <vt:lpstr>Contour Profiler</vt:lpstr>
      <vt:lpstr>En</vt:lpstr>
      <vt:lpstr>Response Grid Slider</vt:lpstr>
      <vt:lpstr>Independent Variables</vt:lpstr>
      <vt:lpstr>Cube Plot</vt:lpstr>
      <vt:lpstr>Interaction Profiles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Actual by Predicted Plot</dc:title>
  <dc:creator>Clarissa Harman</dc:creator>
  <cp:lastModifiedBy>Clarissa Harman</cp:lastModifiedBy>
  <cp:revision>1</cp:revision>
  <dcterms:created xsi:type="dcterms:W3CDTF">2014-02-05T15:05:23Z</dcterms:created>
  <dcterms:modified xsi:type="dcterms:W3CDTF">2022-03-19T20:15:47Z</dcterms:modified>
</cp:coreProperties>
</file>