
<file path=[Content_Types].xml><?xml version="1.0" encoding="utf-8"?>
<Types xmlns="http://schemas.openxmlformats.org/package/2006/content-types">
  <Default Extension="emf" ContentType="image/e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dia/image1.emf" ContentType="image/emf"/>
  <Override PartName="/ppt/media/image10.emf" ContentType="image/emf"/>
  <Override PartName="/ppt/media/image11.emf" ContentType="image/emf"/>
  <Override PartName="/ppt/media/image12.emf" ContentType="image/emf"/>
  <Override PartName="/ppt/media/image13.emf" ContentType="image/emf"/>
  <Override PartName="/ppt/media/image14.emf" ContentType="image/emf"/>
  <Override PartName="/ppt/media/image15.emf" ContentType="image/emf"/>
  <Override PartName="/ppt/media/image2.emf" ContentType="image/emf"/>
  <Override PartName="/ppt/media/image3.emf" ContentType="image/emf"/>
  <Override PartName="/ppt/media/image4.emf" ContentType="image/emf"/>
  <Override PartName="/ppt/media/image5.emf" ContentType="image/emf"/>
  <Override PartName="/ppt/media/image6.emf" ContentType="image/emf"/>
  <Override PartName="/ppt/media/image7.emf" ContentType="image/emf"/>
  <Override PartName="/ppt/media/image8.emf" ContentType="image/emf"/>
  <Override PartName="/ppt/media/image9.emf" ContentType="image/emf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0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Relationships xmlns="http://schemas.openxmlformats.org/package/2006/relationships"><Relationship Id="rId1" Type="http://schemas.openxmlformats.org/officeDocument/2006/relationships/slideMaster" Target="slideMasters/slideMaster1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0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</file>

<file path=ppt/slideLayouts/_rels/slideLayout1.xml.rels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1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8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90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4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5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9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1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78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4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59753"/>
      </p:ext>
    </p:extLst>
  </p:cSld>
  <p:clrMapOvr>
    <a:masterClrMapping/>
  </p:clrMapOvr>
</p:sldLayout>
</file>

<file path=ppt/slideMasters/_rels/slideMaster1.xml.rels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2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0.xml.rels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1.xml.rels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/Relationships>
</file>

<file path=ppt/slides/_rels/slide10.xml.rels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11.xml.rels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2.xml.rels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3.xml.rels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6.xml.rels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2.xml.rels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4.xml.rels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5.xml.rels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9.xml.rels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slide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Actual by Predicted Plot</a:t>
            </a:r>
            <a:endParaRPr lang="en-US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485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Effect Summary</a:t>
            </a:r>
            <a:endParaRPr lang="en-US" dirty="0"/>
          </a:p>
        </p:txBody>
      </p:sp>
      <p:graphicFrame>
        <p:nvGraphicFramePr>
          <p:cNvPr id="4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9216"/>
                <a:gridCol w="1241048"/>
                <a:gridCol w="2419398"/>
                <a:gridCol w="1046086"/>
                <a:gridCol w="320367"/>
              </a:tblGrid>
              <a:tr h="0">
                <a:tc>
                  <a:txBody>
                    <a:bodyPr/>
                    <a:lstStyle/>
                    <a:p>
                      <a:r>
                        <a:rPr dirty="0" smtClean="0" b="1"/>
                        <a:t>Source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LogWorth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rPr dirty="0" smtClean="0" b="1"/>
                        <a:t/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PValue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rPr dirty="0" smtClean="0" b="1"/>
                        <a:t/>
                      </a:r>
                      <a:endParaRPr lang="en-US" dirty="0"/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[TEOS] (mmol)*\ce{NH4OH}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2.179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0.00662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\ce{NH4OH} (mmol)*\ce{NH4OH}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1.293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0.05088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\ce{NH4OH}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0.382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0.41491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>^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[TEOS]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0.81629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>^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Contour Profiler</a:t>
            </a:r>
            <a:endParaRPr lang="en-US" dirty="0"/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1324806"/>
          </a:xfrm>
          <a:prstGeom prst="rect">
            <a:avLst/>
          </a:prstGeom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450" y="2569406"/>
            <a:ext cx="5981700" cy="61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Contour Profiler</a:t>
            </a:r>
            <a:endParaRPr lang="en-US" dirty="0"/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578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Pop. (\%)</a:t>
            </a:r>
            <a:endParaRPr lang="en-US" dirty="0"/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100" y="965200"/>
            <a:ext cx="29464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2877033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 &gt;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Response Grid Slider</a:t>
            </a:r>
            <a:endParaRPr lang="en-US" dirty="0"/>
          </a:p>
        </p:txBody>
      </p:sp>
      <p:sp>
        <p:nvSpPr>
          <p:cNvPr id="4" name=""/>
          <p:cNvSpPr txBox="1"/>
          <p:nvPr/>
        </p:nvSpPr>
        <p:spPr>
          <a:xfrm>
            <a:off x="280280" y="965200"/>
            <a:ext cx="231725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5" name=""/>
          <p:cNvSpPr txBox="1"/>
          <p:nvPr/>
        </p:nvSpPr>
        <p:spPr>
          <a:xfrm>
            <a:off x="563685" y="965200"/>
            <a:ext cx="191876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[ 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2877033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 &gt;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Independent Variables</a:t>
            </a:r>
            <a:endParaRPr lang="en-US" dirty="0"/>
          </a:p>
        </p:txBody>
      </p:sp>
      <p:graphicFrame>
        <p:nvGraphicFramePr>
          <p:cNvPr id="4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867"/>
                <a:gridCol w="947867"/>
                <a:gridCol w="4761449"/>
                <a:gridCol w="1620131"/>
                <a:gridCol w="13188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dirty="0" smtClean="0" b="1"/>
                        <a:t>X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 b="1"/>
                        <a:t>Y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 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Value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 b="1"/>
                        <a:t>Grid</a:t>
                      </a:r>
                      <a:endParaRPr lang="en-US" dirty="0"/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(x)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(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[TEOS]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1.425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[ ]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(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(x)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\ce{NH4OH}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0.645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[ ]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Cube Plot</a:t>
            </a:r>
            <a:endParaRPr lang="en-US" dirty="0"/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505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Interaction Profiles</a:t>
            </a:r>
            <a:endParaRPr lang="en-US" dirty="0"/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428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Lack Of Fit</a:t>
            </a:r>
            <a:endParaRPr lang="en-US" dirty="0"/>
          </a:p>
        </p:txBody>
      </p:sp>
      <p:graphicFrame>
        <p:nvGraphicFramePr>
          <p:cNvPr id="4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3905"/>
                <a:gridCol w="714023"/>
                <a:gridCol w="2772558"/>
                <a:gridCol w="2426936"/>
                <a:gridCol w="1678691"/>
              </a:tblGrid>
              <a:tr h="0">
                <a:tc>
                  <a:txBody>
                    <a:bodyPr/>
                    <a:lstStyle/>
                    <a:p>
                      <a:r>
                        <a:rPr dirty="0" smtClean="0" b="1"/>
                        <a:t>Source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DF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Sum of Squares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Mean Square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F Ratio</a:t>
                      </a:r>
                      <a:endParaRPr lang="en-US" dirty="0"/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Lack Of 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669.3340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167.333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0.5487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Pure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6403.9841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304.952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Prob &gt; F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Total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7073.3181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0.7020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Max RSq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0.4336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Residual by Predicted Plot</a:t>
            </a:r>
            <a:endParaRPr lang="en-US" dirty="0"/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221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Studentized Residuals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2241589"/>
          </a:xfrm>
          <a:prstGeom prst="rect">
            <a:avLst/>
          </a:prstGeom>
        </p:spPr>
      </p:pic>
      <p:sp>
        <p:nvSpPr>
          <p:cNvPr id="5" name=""/>
          <p:cNvSpPr txBox="1"/>
          <p:nvPr/>
        </p:nvSpPr>
        <p:spPr>
          <a:xfrm>
            <a:off x="228600" y="3486189"/>
            <a:ext cx="9928248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Externally studentized residuals with 95% simultaneous limits (Bonferroni) in red, individual limits in green.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Summary of Fit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222504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6984298"/>
                <a:gridCol w="2611818"/>
              </a:tblGrid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RSquare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0.374413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RSquare Adj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0.27432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Root Mean Square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16.8206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Mean of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54.90063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Observations (or Sum Wgts)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Analysis of Variance</a:t>
            </a:r>
            <a:endParaRPr lang="en-US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211"/>
                <a:gridCol w="759904"/>
                <a:gridCol w="2950710"/>
                <a:gridCol w="2582881"/>
                <a:gridCol w="1705408"/>
              </a:tblGrid>
              <a:tr h="0">
                <a:tc>
                  <a:txBody>
                    <a:bodyPr/>
                    <a:lstStyle/>
                    <a:p>
                      <a:r>
                        <a:rPr dirty="0" smtClean="0" b="1"/>
                        <a:t>Source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DF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Sum of Squares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Mean Square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F Ratio</a:t>
                      </a:r>
                      <a:endParaRPr lang="en-US" dirty="0"/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4233.380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1058.34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3.7406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7073.318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282.93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Prob &gt; F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C. 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11306.698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/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>
                          <a:solidFill>
                            <a:srgbClr val="f03246"/>
                          </a:solidFill>
                        </a:rPr>
                        <a:t>0.0161*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Expanded Estimates</a:t>
            </a:r>
            <a:endParaRPr lang="en-US" dirty="0"/>
          </a:p>
        </p:txBody>
      </p:sp>
      <p:graphicFrame>
        <p:nvGraphicFramePr>
          <p:cNvPr id="4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46820"/>
                <a:gridCol w="1119766"/>
                <a:gridCol w="1002183"/>
                <a:gridCol w="753534"/>
                <a:gridCol w="973813"/>
              </a:tblGrid>
              <a:tr h="0">
                <a:tc>
                  <a:txBody>
                    <a:bodyPr/>
                    <a:lstStyle/>
                    <a:p>
                      <a:r>
                        <a:rPr dirty="0" smtClean="0" b="1"/>
                        <a:t>Term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Estimate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Std Error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t Ratio</a:t>
                      </a:r>
                      <a:endParaRPr lang="en-US" dirty="0"/>
                    </a:p>
                  </a:txBody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 b="1"/>
                        <a:t>Prob&gt;|t|</a:t>
                      </a:r>
                      <a:endParaRPr lang="en-US" dirty="0"/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Intercept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52.677419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8.765871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6.01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>
                          <a:solidFill>
                            <a:srgbClr val="e57406"/>
                          </a:solidFill>
                        </a:rPr>
                        <a:t>&lt;.0001*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[TEOS]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-0.760508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3.239257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-0.23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0.8163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\ce{NH4OH}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-6.612567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7.975874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-0.83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0.4149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([TEOS] (mmol)-1.465)*(\ce{NH4OH} (mmol)-0.66433)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-23.27473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7.857988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-2.96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>
                          <a:solidFill>
                            <a:srgbClr val="e57406"/>
                          </a:solidFill>
                        </a:rPr>
                        <a:t>0.0066*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(\ce{NH4OH} (mmol)-0.66433)*(\ce{NH4OH} (mmol)-0.66433)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48.066934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23.43567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0.0509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Prediction Expression</a:t>
            </a:r>
            <a:endParaRPr lang="en-US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270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6578600"/>
            <a:ext cx="1801341" cy="279400"/>
          </a:xfrm>
          <a:prstGeom prst="rect">
            <a:avLst/>
          </a:prstGeom>
          <a:noFill/>
        </p:spPr>
        <p:txBody>
          <a:bodyPr wrap="none" vert="horz" lIns="0" tIns="0" rIns="0" bIns="0" rtlCol="0">
            <a:spAutoFit/>
          </a:bodyPr>
          <a:lstStyle/>
          <a:p>
            <a:r>
              <a:rPr lang="en-US" dirty="0" smtClean="0"/>
              <a:t>Response Pop. (\%)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Prediction Profiler</a:t>
            </a:r>
            <a:endParaRPr lang="en-US" dirty="0"/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308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2014-02-05T15:05:23Z</dcterms:created>
  <dcterms:modified xsi:type="dcterms:W3CDTF">2014-02-27T19:32:26Z</dcterms:modified>
</cp:coreProperties>
</file>