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90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56" r:id="rId20"/>
    <p:sldId id="257" r:id="rId21"/>
    <p:sldId id="258" r:id="rId22"/>
    <p:sldId id="259" r:id="rId23"/>
    <p:sldId id="260" r:id="rId24"/>
    <p:sldId id="264" r:id="rId25"/>
    <p:sldId id="269" r:id="rId26"/>
    <p:sldId id="265" r:id="rId27"/>
    <p:sldId id="266" r:id="rId28"/>
    <p:sldId id="267" r:id="rId29"/>
    <p:sldId id="268" r:id="rId30"/>
    <p:sldId id="271" r:id="rId31"/>
    <p:sldId id="261" r:id="rId32"/>
    <p:sldId id="262" r:id="rId33"/>
    <p:sldId id="263" r:id="rId34"/>
    <p:sldId id="27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3"/>
    <p:restoredTop sz="94648"/>
  </p:normalViewPr>
  <p:slideViewPr>
    <p:cSldViewPr snapToGrid="0" snapToObjects="1">
      <p:cViewPr varScale="1">
        <p:scale>
          <a:sx n="84" d="100"/>
          <a:sy n="84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4AC93-017A-4AEF-B6C0-00F1CC3106F5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956C2-C100-43D7-B0E2-14DADCA8B38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579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If difficulty with this, can show next slide for examples or ask them to get the device they use if possible and show 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B1A80-37AB-354D-994B-A9C498C66D1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1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A7523-2F78-9D44-BBD0-3CD3281F7F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3435DB-E598-2F4A-9C17-4BBC19CCF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46527-89C1-984B-9BE1-3C2F683C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7758A-4096-2546-BA44-91A7ADD8C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4A853-EEDC-224A-93D4-3C5D4BBA6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87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E9221-2BFE-FE4B-ADDD-722729552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6E96CC-36C8-7A40-87F5-F3A5AA95A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D6E3D-5377-B444-AF28-0AC6F6915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A074BF-EBA7-0741-99C4-3D272DDE5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ED4012-6F6E-9646-B1EA-B726D09C2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86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EF48B1-1B8C-AE4A-A168-1C3E55FB2F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3B41AB-218B-0D41-A83C-831ADEF28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85FE6-C986-D24D-B384-792607B3C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CE4B1-DE39-674E-9B7E-89C8A4FFC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599CDD-DA56-834D-9736-AFCED8A10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646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2D7C6-EA80-3E42-8768-9850D5583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C828B-7D82-664C-A365-3BAFC00BA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4D7FD-609D-3342-9407-BE07F3D6E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4960A-6643-F949-AE89-DDE3C8D29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EB9BE-C5B9-2E4B-9038-94125D095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5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6C962-3F62-4F4A-8293-80824F66F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F98578-0C54-204B-90E8-32A7963D48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D99CFA-7019-494F-A116-7425E3C43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6077C-2531-1A40-A2B6-564AA7694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E2A93-5826-D44A-A9DD-52A728435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25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27790-DFD2-C74A-82E5-4DDB2CE4E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DCC7B-EDCD-0843-9F5C-3C5C405A0B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B027C2-AC03-744A-86C5-EE67149F82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3E0B13-8FD1-2543-93CA-8E9831FC1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BC299C-DD6F-8D41-AE80-D842FAF3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49D0D2-DAEA-CC45-9FD8-4FC8A4722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19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0AA6B-8E3E-D546-8122-E0DAC39CE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DAB132-EBCF-A540-B88C-41AD3E057F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F1219-9207-0542-BE75-417095FD25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C14A3-38F3-984A-A21D-88D046D005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460A6D-9FF0-9C4A-B098-256D259BC7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2846BF-35D1-D047-ADDF-F3908FAEF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269708-BEA1-DE4E-B987-DB8596C75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5E3DEA-2E41-B247-A49F-4F24E56F1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1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A6A0F-A3B5-734F-93EB-D46FBDEF8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D66116-B7D8-4F45-8DD9-846FA8D34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309929-9676-AD42-9D19-2646FEC28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461670-804E-354A-8944-775FB7C13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13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801506-74E5-7943-BBAD-92235F974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E427A8-6B01-0349-AB0C-61015559A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A8E2BF-69ED-1945-956B-E70D16D26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2556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3A8AA-C759-8D44-8FA9-2209CDAE8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06F54-9D06-EF48-8BEE-CBB59A844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2499E0-C972-EC43-B406-CD5BEC225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CCCAA5-CAFA-ED48-919E-FCD315A80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D12E4-BC30-3846-8CC1-A1A9BA82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38328C-B3E0-6944-B4B5-A427AE3CE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357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CB166-CA90-034E-A1CF-F73DB4263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3264AB-26A9-6642-B4BE-737E545C4B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6EE053-E0C7-094E-B265-C56F03E211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4F3BD6-3F27-5F4E-86D9-C8D7F8E10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049847-92CB-7C45-A25C-CB46CBBC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2CDC6E-F866-B645-A609-FB75D143A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05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1665D1-2F77-464F-B2CB-AC62B1D17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8C322D-2921-8B44-8CA5-99860EDF6F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F1957B-FF84-4747-9827-6FB866A40C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27AFC-5169-8044-B7B5-76F025B51D0F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31920-4FC4-6146-8A0A-E8D2D6780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8B80F-30F9-D94A-85C5-B7DDE4A78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A247F-AFBF-B44A-BCFD-F2F1A2C99E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61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If using or adapting this resource, please acknowledge by citing: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 smtClean="0"/>
              <a:t>Harvey, H., and Dean, M.P. (2023). </a:t>
            </a:r>
            <a:r>
              <a:rPr lang="en-GB" b="1" i="1" dirty="0" smtClean="0"/>
              <a:t>Questionnaires for evaluation of speech and language therapy apps, for adults with acquired communication difficulties</a:t>
            </a:r>
            <a:r>
              <a:rPr lang="en-GB" b="1" dirty="0" smtClean="0"/>
              <a:t>. University College London</a:t>
            </a:r>
            <a:r>
              <a:rPr lang="en-GB" b="1" dirty="0" smtClean="0"/>
              <a:t>. DOI </a:t>
            </a:r>
            <a:r>
              <a:rPr lang="en-GB" b="1" dirty="0"/>
              <a:t>10.5522/04/21815877</a:t>
            </a:r>
            <a:endParaRPr lang="en-GB" b="1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"/>
            <a:ext cx="12191999" cy="2497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355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Speech and language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627"/>
            <a:ext cx="10515600" cy="4624318"/>
          </a:xfrm>
        </p:spPr>
        <p:txBody>
          <a:bodyPr numCol="1">
            <a:normAutofit/>
          </a:bodyPr>
          <a:lstStyle/>
          <a:p>
            <a:r>
              <a:rPr lang="en-GB" sz="2400" dirty="0"/>
              <a:t>Did you have any speech and language therapy following your stroke/injury? </a:t>
            </a:r>
          </a:p>
          <a:p>
            <a:pPr marL="0" indent="0">
              <a:buNone/>
            </a:pPr>
            <a:r>
              <a:rPr lang="en-GB" sz="2400" dirty="0"/>
              <a:t>	Yes		No</a:t>
            </a:r>
          </a:p>
          <a:p>
            <a:endParaRPr lang="en-GB" sz="2400" dirty="0"/>
          </a:p>
          <a:p>
            <a:r>
              <a:rPr lang="en-GB" sz="2400" dirty="0"/>
              <a:t>If yes:</a:t>
            </a:r>
          </a:p>
          <a:p>
            <a:r>
              <a:rPr lang="en-GB" sz="2400" dirty="0"/>
              <a:t>Are you still having speech and language therapy?  Yes		No</a:t>
            </a:r>
          </a:p>
          <a:p>
            <a:pPr lvl="0"/>
            <a:r>
              <a:rPr lang="en-GB" sz="2400" dirty="0"/>
              <a:t>For how long? (number of sessions or number of weeks/months after) </a:t>
            </a:r>
          </a:p>
          <a:p>
            <a:pPr lvl="0"/>
            <a:endParaRPr lang="en-GB" sz="2400" dirty="0"/>
          </a:p>
          <a:p>
            <a:pPr lvl="0"/>
            <a:endParaRPr lang="en-GB" sz="2400" dirty="0"/>
          </a:p>
          <a:p>
            <a:pPr lvl="0"/>
            <a:r>
              <a:rPr lang="en-GB" sz="2400" dirty="0"/>
              <a:t>Can you tell me what you remember about the things you worked on?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E2170B-9379-B741-B885-97C517E9263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96000" y="4508100"/>
          <a:ext cx="5785290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810">
                  <a:extLst>
                    <a:ext uri="{9D8B030D-6E8A-4147-A177-3AD203B41FA5}">
                      <a16:colId xmlns:a16="http://schemas.microsoft.com/office/drawing/2014/main" val="2677742408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417960501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3824066799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3077881274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034285735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439024652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451897198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3075110261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12665539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81391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647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Speech and language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627"/>
            <a:ext cx="8679873" cy="4624318"/>
          </a:xfrm>
        </p:spPr>
        <p:txBody>
          <a:bodyPr numCol="1">
            <a:normAutofit/>
          </a:bodyPr>
          <a:lstStyle/>
          <a:p>
            <a:r>
              <a:rPr lang="en-GB" dirty="0"/>
              <a:t>Have you done any practice exercises outside of SLT sessions to work on your speech/language on your own? </a:t>
            </a:r>
          </a:p>
          <a:p>
            <a:pPr marL="0" indent="0">
              <a:buNone/>
            </a:pPr>
            <a:r>
              <a:rPr lang="en-GB" dirty="0"/>
              <a:t>	Yes	No</a:t>
            </a:r>
          </a:p>
          <a:p>
            <a:endParaRPr lang="en-GB" dirty="0"/>
          </a:p>
          <a:p>
            <a:r>
              <a:rPr lang="en-GB" dirty="0"/>
              <a:t>Were these recommended by your SLT? </a:t>
            </a:r>
          </a:p>
          <a:p>
            <a:pPr marL="0" indent="0">
              <a:buNone/>
            </a:pPr>
            <a:r>
              <a:rPr lang="en-GB" dirty="0"/>
              <a:t>	Yes	No</a:t>
            </a:r>
          </a:p>
          <a:p>
            <a:endParaRPr lang="en-GB" dirty="0"/>
          </a:p>
          <a:p>
            <a:r>
              <a:rPr lang="en-GB" dirty="0"/>
              <a:t>Can you tell me about what they were? </a:t>
            </a:r>
          </a:p>
          <a:p>
            <a:endParaRPr lang="en-GB" dirty="0"/>
          </a:p>
        </p:txBody>
      </p:sp>
      <p:pic>
        <p:nvPicPr>
          <p:cNvPr id="5122" name="Picture 2" descr="Home - Free web icons">
            <a:extLst>
              <a:ext uri="{FF2B5EF4-FFF2-40B4-BE49-F238E27FC236}">
                <a16:creationId xmlns:a16="http://schemas.microsoft.com/office/drawing/2014/main" id="{A50B2727-F5CB-2F41-A829-5D460F062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960" y="1027906"/>
            <a:ext cx="1698914" cy="169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873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Speech and language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627"/>
            <a:ext cx="10515600" cy="4624318"/>
          </a:xfrm>
        </p:spPr>
        <p:txBody>
          <a:bodyPr numCol="1">
            <a:normAutofit lnSpcReduction="10000"/>
          </a:bodyPr>
          <a:lstStyle/>
          <a:p>
            <a:r>
              <a:rPr lang="en-GB" dirty="0"/>
              <a:t>Have you ever used any apps or websites to try and work on your speech/language on your own? </a:t>
            </a:r>
          </a:p>
          <a:p>
            <a:pPr marL="0" indent="0">
              <a:buNone/>
            </a:pPr>
            <a:r>
              <a:rPr lang="en-GB" dirty="0"/>
              <a:t>	Yes	No</a:t>
            </a:r>
          </a:p>
          <a:p>
            <a:endParaRPr lang="en-GB" dirty="0"/>
          </a:p>
          <a:p>
            <a:r>
              <a:rPr lang="en-GB" dirty="0"/>
              <a:t>Did your SLT recommend any? </a:t>
            </a:r>
          </a:p>
          <a:p>
            <a:pPr marL="0" indent="0">
              <a:buNone/>
            </a:pPr>
            <a:r>
              <a:rPr lang="en-GB" dirty="0"/>
              <a:t>	Yes	No</a:t>
            </a:r>
          </a:p>
          <a:p>
            <a:r>
              <a:rPr lang="en-GB" dirty="0"/>
              <a:t>Did they help you try them? </a:t>
            </a:r>
          </a:p>
          <a:p>
            <a:pPr marL="0" indent="0">
              <a:buNone/>
            </a:pPr>
            <a:r>
              <a:rPr lang="en-GB" dirty="0"/>
              <a:t>	Yes	No</a:t>
            </a:r>
          </a:p>
          <a:p>
            <a:r>
              <a:rPr lang="en-GB" dirty="0"/>
              <a:t>Did they ask you how you were getting on with them? </a:t>
            </a:r>
          </a:p>
          <a:p>
            <a:pPr marL="0" indent="0">
              <a:buNone/>
            </a:pPr>
            <a:r>
              <a:rPr lang="en-GB" dirty="0"/>
              <a:t>	Yes	No</a:t>
            </a:r>
          </a:p>
          <a:p>
            <a:endParaRPr lang="en-GB" dirty="0"/>
          </a:p>
        </p:txBody>
      </p:sp>
      <p:pic>
        <p:nvPicPr>
          <p:cNvPr id="6146" name="Picture 2" descr="Computer Smartphone And Tablet - Desktop Tablet Phone Icon Clipart - Full  Size Clipart (#79318) - PinClipart">
            <a:extLst>
              <a:ext uri="{FF2B5EF4-FFF2-40B4-BE49-F238E27FC236}">
                <a16:creationId xmlns:a16="http://schemas.microsoft.com/office/drawing/2014/main" id="{9CD66E12-AE23-EC41-9EC7-3658C049C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818" y="2336800"/>
            <a:ext cx="3708400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764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904" y="0"/>
            <a:ext cx="10515600" cy="1325563"/>
          </a:xfrm>
        </p:spPr>
        <p:txBody>
          <a:bodyPr/>
          <a:lstStyle/>
          <a:p>
            <a:r>
              <a:rPr lang="en-GB" dirty="0"/>
              <a:t>Speech and language apps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0B023446-49D8-374C-91C5-A7627342F3ED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78904" y="1053548"/>
          <a:ext cx="12013093" cy="55392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4316">
                  <a:extLst>
                    <a:ext uri="{9D8B030D-6E8A-4147-A177-3AD203B41FA5}">
                      <a16:colId xmlns:a16="http://schemas.microsoft.com/office/drawing/2014/main" val="1373384882"/>
                    </a:ext>
                  </a:extLst>
                </a:gridCol>
                <a:gridCol w="799531">
                  <a:extLst>
                    <a:ext uri="{9D8B030D-6E8A-4147-A177-3AD203B41FA5}">
                      <a16:colId xmlns:a16="http://schemas.microsoft.com/office/drawing/2014/main" val="723761856"/>
                    </a:ext>
                  </a:extLst>
                </a:gridCol>
                <a:gridCol w="799531">
                  <a:extLst>
                    <a:ext uri="{9D8B030D-6E8A-4147-A177-3AD203B41FA5}">
                      <a16:colId xmlns:a16="http://schemas.microsoft.com/office/drawing/2014/main" val="346200156"/>
                    </a:ext>
                  </a:extLst>
                </a:gridCol>
                <a:gridCol w="863197">
                  <a:extLst>
                    <a:ext uri="{9D8B030D-6E8A-4147-A177-3AD203B41FA5}">
                      <a16:colId xmlns:a16="http://schemas.microsoft.com/office/drawing/2014/main" val="1892036602"/>
                    </a:ext>
                  </a:extLst>
                </a:gridCol>
                <a:gridCol w="863197">
                  <a:extLst>
                    <a:ext uri="{9D8B030D-6E8A-4147-A177-3AD203B41FA5}">
                      <a16:colId xmlns:a16="http://schemas.microsoft.com/office/drawing/2014/main" val="305305969"/>
                    </a:ext>
                  </a:extLst>
                </a:gridCol>
                <a:gridCol w="757915">
                  <a:extLst>
                    <a:ext uri="{9D8B030D-6E8A-4147-A177-3AD203B41FA5}">
                      <a16:colId xmlns:a16="http://schemas.microsoft.com/office/drawing/2014/main" val="99705980"/>
                    </a:ext>
                  </a:extLst>
                </a:gridCol>
                <a:gridCol w="757915">
                  <a:extLst>
                    <a:ext uri="{9D8B030D-6E8A-4147-A177-3AD203B41FA5}">
                      <a16:colId xmlns:a16="http://schemas.microsoft.com/office/drawing/2014/main" val="2748777975"/>
                    </a:ext>
                  </a:extLst>
                </a:gridCol>
                <a:gridCol w="1515830">
                  <a:extLst>
                    <a:ext uri="{9D8B030D-6E8A-4147-A177-3AD203B41FA5}">
                      <a16:colId xmlns:a16="http://schemas.microsoft.com/office/drawing/2014/main" val="2487391457"/>
                    </a:ext>
                  </a:extLst>
                </a:gridCol>
                <a:gridCol w="1515831">
                  <a:extLst>
                    <a:ext uri="{9D8B030D-6E8A-4147-A177-3AD203B41FA5}">
                      <a16:colId xmlns:a16="http://schemas.microsoft.com/office/drawing/2014/main" val="1078974762"/>
                    </a:ext>
                  </a:extLst>
                </a:gridCol>
                <a:gridCol w="1515830">
                  <a:extLst>
                    <a:ext uri="{9D8B030D-6E8A-4147-A177-3AD203B41FA5}">
                      <a16:colId xmlns:a16="http://schemas.microsoft.com/office/drawing/2014/main" val="1550586929"/>
                    </a:ext>
                  </a:extLst>
                </a:gridCol>
              </a:tblGrid>
              <a:tr h="593764">
                <a:tc>
                  <a:txBody>
                    <a:bodyPr/>
                    <a:lstStyle/>
                    <a:p>
                      <a:r>
                        <a:rPr lang="en-GB" b="1" dirty="0"/>
                        <a:t>App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Tried it?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Still using it?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Find it helpful?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b="1" dirty="0"/>
                        <a:t>How often?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462530"/>
                  </a:ext>
                </a:extLst>
              </a:tr>
              <a:tr h="593764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Most days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 few times a 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Occasionally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907166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sz="1800" b="1" dirty="0"/>
                        <a:t>Tactus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237786"/>
                  </a:ext>
                </a:extLst>
              </a:tr>
              <a:tr h="5863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Aphasia Therapy Online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524362"/>
                  </a:ext>
                </a:extLst>
              </a:tr>
              <a:tr h="5863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Comprehension Aphasia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354600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b="1" dirty="0" err="1"/>
                        <a:t>iName</a:t>
                      </a:r>
                      <a:r>
                        <a:rPr lang="en-GB" b="1" dirty="0"/>
                        <a:t> 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216554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b="1" dirty="0"/>
                        <a:t>Listen-in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184042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b="1" dirty="0"/>
                        <a:t>My React2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560959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b="1" dirty="0"/>
                        <a:t>Small Talk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439781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b="1" dirty="0"/>
                        <a:t>Constant Therapy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6233758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b="1" dirty="0" err="1"/>
                        <a:t>Aptus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729705"/>
                  </a:ext>
                </a:extLst>
              </a:tr>
              <a:tr h="385814">
                <a:tc>
                  <a:txBody>
                    <a:bodyPr/>
                    <a:lstStyle/>
                    <a:p>
                      <a:r>
                        <a:rPr lang="en-GB" b="1" dirty="0"/>
                        <a:t>Others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9764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737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61C31E-396C-2D44-995A-407988EA1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96902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F23AF6-ADCF-C34A-A8D0-1F230A3F0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3273" y="297621"/>
            <a:ext cx="3362187" cy="9466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3A8216-29A3-974D-8375-D2D8D71EE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7319" y="1244256"/>
            <a:ext cx="4065512" cy="3756991"/>
          </a:xfrm>
          <a:prstGeom prst="rect">
            <a:avLst/>
          </a:prstGeom>
        </p:spPr>
      </p:pic>
      <p:pic>
        <p:nvPicPr>
          <p:cNvPr id="3074" name="Picture 2" descr="iName it ➡ App Store Review ✓ ASO | Revenue &amp; Downloads | AppFollow">
            <a:extLst>
              <a:ext uri="{FF2B5EF4-FFF2-40B4-BE49-F238E27FC236}">
                <a16:creationId xmlns:a16="http://schemas.microsoft.com/office/drawing/2014/main" id="{F07CC314-87E2-3F49-9054-E7262AE33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546" y="1662252"/>
            <a:ext cx="1975402" cy="1975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Listen-In | UCL Queen Square Institute of Neurology - UCL – University  College London">
            <a:extLst>
              <a:ext uri="{FF2B5EF4-FFF2-40B4-BE49-F238E27FC236}">
                <a16:creationId xmlns:a16="http://schemas.microsoft.com/office/drawing/2014/main" id="{4AD43A4B-75EE-BC43-8DF4-A132662E8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312" y="4264717"/>
            <a:ext cx="2743596" cy="229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small talk – Apps on Google Play">
            <a:extLst>
              <a:ext uri="{FF2B5EF4-FFF2-40B4-BE49-F238E27FC236}">
                <a16:creationId xmlns:a16="http://schemas.microsoft.com/office/drawing/2014/main" id="{71298038-AC61-3541-8DC0-8083EE942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6597" y="5247862"/>
            <a:ext cx="1274071" cy="1274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E18536-3C40-AD46-8274-D09256CD81A3}"/>
              </a:ext>
            </a:extLst>
          </p:cNvPr>
          <p:cNvSpPr txBox="1"/>
          <p:nvPr/>
        </p:nvSpPr>
        <p:spPr>
          <a:xfrm>
            <a:off x="10300628" y="6508547"/>
            <a:ext cx="1106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Small Talk</a:t>
            </a:r>
          </a:p>
        </p:txBody>
      </p:sp>
      <p:pic>
        <p:nvPicPr>
          <p:cNvPr id="3080" name="Picture 8" descr="Constant Therapy - Apps on Google Play">
            <a:extLst>
              <a:ext uri="{FF2B5EF4-FFF2-40B4-BE49-F238E27FC236}">
                <a16:creationId xmlns:a16="http://schemas.microsoft.com/office/drawing/2014/main" id="{82A29D48-3A3B-5446-AE1D-0FDD4AF5A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237" y="5001247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638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499D1-C6FA-4340-9A9D-83B845DBA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Speech and language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FE9A9-7C36-644A-995E-AB3033D0D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If you have tried them: </a:t>
            </a:r>
          </a:p>
          <a:p>
            <a:r>
              <a:rPr lang="en-GB" dirty="0"/>
              <a:t>What do you like about them?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What do you not like about them?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E79997-2309-3A4F-A6BF-E98FDCAC4907}"/>
              </a:ext>
            </a:extLst>
          </p:cNvPr>
          <p:cNvSpPr txBox="1"/>
          <p:nvPr/>
        </p:nvSpPr>
        <p:spPr>
          <a:xfrm>
            <a:off x="1093305" y="5052875"/>
            <a:ext cx="9660834" cy="144000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I find technology hard to use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They’re boring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I forget to use them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They don’t give me feedback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They don’t help me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Other reason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EBB595-BB7D-D24C-817A-F4865DA86256}"/>
              </a:ext>
            </a:extLst>
          </p:cNvPr>
          <p:cNvSpPr txBox="1"/>
          <p:nvPr/>
        </p:nvSpPr>
        <p:spPr>
          <a:xfrm>
            <a:off x="1093304" y="3026613"/>
            <a:ext cx="10260495" cy="144000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Useful feedback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Helps me practice my goals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Easy to use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/>
              <a:t>I feel like I’m getting better with them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/>
              <a:t>They’re fun or interesting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/>
              <a:t>Other reason </a:t>
            </a:r>
          </a:p>
        </p:txBody>
      </p:sp>
      <p:pic>
        <p:nvPicPr>
          <p:cNvPr id="7170" name="Picture 2" descr="Thumbs up - Free signs icons">
            <a:extLst>
              <a:ext uri="{FF2B5EF4-FFF2-40B4-BE49-F238E27FC236}">
                <a16:creationId xmlns:a16="http://schemas.microsoft.com/office/drawing/2014/main" id="{C0EEBA89-C2AD-B64C-8F4F-1036856FD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61" y="2891676"/>
            <a:ext cx="1283277" cy="128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humbs up - Free signs icons">
            <a:extLst>
              <a:ext uri="{FF2B5EF4-FFF2-40B4-BE49-F238E27FC236}">
                <a16:creationId xmlns:a16="http://schemas.microsoft.com/office/drawing/2014/main" id="{74047459-AF9E-A14A-8901-3D6149A80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6560" y="5025962"/>
            <a:ext cx="1283277" cy="128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664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499D1-C6FA-4340-9A9D-83B845DBA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Speech and language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FE9A9-7C36-644A-995E-AB3033D0D6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If you have not tried them: </a:t>
            </a:r>
          </a:p>
          <a:p>
            <a:r>
              <a:rPr lang="en-GB" dirty="0"/>
              <a:t>Why not?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Do you think you would use an app to do speech and language exercises at home? </a:t>
            </a:r>
          </a:p>
          <a:p>
            <a:pPr marL="0" indent="0">
              <a:buNone/>
            </a:pPr>
            <a:r>
              <a:rPr lang="en-GB" dirty="0"/>
              <a:t>	Yes		No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E79997-2309-3A4F-A6BF-E98FDCAC4907}"/>
              </a:ext>
            </a:extLst>
          </p:cNvPr>
          <p:cNvSpPr txBox="1"/>
          <p:nvPr/>
        </p:nvSpPr>
        <p:spPr>
          <a:xfrm>
            <a:off x="838200" y="3025293"/>
            <a:ext cx="9660834" cy="144000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I find technology hard to use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I don’t know what is available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They’re too expensive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I think they would be boring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I don’t think they would help me </a:t>
            </a:r>
          </a:p>
          <a:p>
            <a: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Other reason</a:t>
            </a:r>
          </a:p>
          <a:p>
            <a:endParaRPr lang="en-GB" dirty="0"/>
          </a:p>
        </p:txBody>
      </p:sp>
      <p:pic>
        <p:nvPicPr>
          <p:cNvPr id="5" name="Picture 2" descr="Thumbs up - Free signs icons">
            <a:extLst>
              <a:ext uri="{FF2B5EF4-FFF2-40B4-BE49-F238E27FC236}">
                <a16:creationId xmlns:a16="http://schemas.microsoft.com/office/drawing/2014/main" id="{090947C3-E0D5-C748-8A22-D0F73B0BC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2890356"/>
            <a:ext cx="1283277" cy="128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666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499D1-C6FA-4340-9A9D-83B845DBA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FE9A9-7C36-644A-995E-AB3033D0D6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9927" y="1690688"/>
            <a:ext cx="10515600" cy="503237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How confident are you in using technology</a:t>
            </a:r>
          </a:p>
          <a:p>
            <a:pPr marL="0" indent="0">
              <a:buNone/>
            </a:pPr>
            <a:r>
              <a:rPr lang="en-GB" sz="2400" dirty="0"/>
              <a:t>Not at all confident						Very confident</a:t>
            </a:r>
          </a:p>
          <a:p>
            <a:pPr marL="0" indent="0">
              <a:buNone/>
            </a:pPr>
            <a:r>
              <a:rPr lang="en-GB" dirty="0"/>
              <a:t>	1		2		3		4		5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Is there anyone at home who can you help you with technology if you find it difficult? </a:t>
            </a:r>
          </a:p>
          <a:p>
            <a:pPr marL="0" indent="0">
              <a:buNone/>
            </a:pPr>
            <a:r>
              <a:rPr lang="en-GB" dirty="0"/>
              <a:t>	Yes 	No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How confident are you that you would be able to do the exercises on the app every day for a month? </a:t>
            </a:r>
          </a:p>
          <a:p>
            <a:pPr marL="0" indent="0">
              <a:buNone/>
            </a:pPr>
            <a:r>
              <a:rPr lang="en-GB" sz="2400" dirty="0"/>
              <a:t>Not at all confident						Very confident</a:t>
            </a:r>
          </a:p>
          <a:p>
            <a:pPr marL="0" indent="0">
              <a:buNone/>
            </a:pPr>
            <a:r>
              <a:rPr lang="en-GB" sz="2400" dirty="0"/>
              <a:t>	1		2		3		4		5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9220" name="Picture 4" descr="Emote Sad Face - Frown Icon, HD Png Download - kindpng">
            <a:extLst>
              <a:ext uri="{FF2B5EF4-FFF2-40B4-BE49-F238E27FC236}">
                <a16:creationId xmlns:a16="http://schemas.microsoft.com/office/drawing/2014/main" id="{C5E5BD42-0EEC-1A44-A33E-41DA2A584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3" y="2137969"/>
            <a:ext cx="76557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Green emoticon 30 icon - Free green emoticon icons">
            <a:extLst>
              <a:ext uri="{FF2B5EF4-FFF2-40B4-BE49-F238E27FC236}">
                <a16:creationId xmlns:a16="http://schemas.microsoft.com/office/drawing/2014/main" id="{EBE83C26-5D25-DF42-85AA-FEB36E608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884" y="2169970"/>
            <a:ext cx="65801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Emote Sad Face - Frown Icon, HD Png Download - kindpng">
            <a:extLst>
              <a:ext uri="{FF2B5EF4-FFF2-40B4-BE49-F238E27FC236}">
                <a16:creationId xmlns:a16="http://schemas.microsoft.com/office/drawing/2014/main" id="{FFD6A95A-3B55-6D4A-87D3-7391F1FF2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3" y="5802860"/>
            <a:ext cx="76557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Green emoticon 30 icon - Free green emoticon icons">
            <a:extLst>
              <a:ext uri="{FF2B5EF4-FFF2-40B4-BE49-F238E27FC236}">
                <a16:creationId xmlns:a16="http://schemas.microsoft.com/office/drawing/2014/main" id="{E0D89563-589D-EE46-BCFB-C9EEA8A52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2884" y="5834861"/>
            <a:ext cx="65801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104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0CEB9-336C-8B49-BC6B-B11D2F95D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ACAFDC-8E6B-EE43-820A-F6565B0B2E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02187"/>
          </a:xfrm>
        </p:spPr>
        <p:txBody>
          <a:bodyPr>
            <a:normAutofit/>
          </a:bodyPr>
          <a:lstStyle/>
          <a:p>
            <a:r>
              <a:rPr lang="en-GB" dirty="0"/>
              <a:t>We need to think of some </a:t>
            </a:r>
            <a:r>
              <a:rPr lang="en-GB" b="1" dirty="0"/>
              <a:t>words or phrases</a:t>
            </a:r>
            <a:r>
              <a:rPr lang="en-GB" dirty="0"/>
              <a:t> that you would </a:t>
            </a:r>
            <a:r>
              <a:rPr lang="en-GB" b="1" dirty="0"/>
              <a:t>like to be able to say more easily. </a:t>
            </a:r>
          </a:p>
          <a:p>
            <a:r>
              <a:rPr lang="en-GB" dirty="0"/>
              <a:t>What would you </a:t>
            </a:r>
            <a:r>
              <a:rPr lang="en-GB" b="1" dirty="0"/>
              <a:t>like to be talking about</a:t>
            </a:r>
            <a:r>
              <a:rPr lang="en-GB" dirty="0"/>
              <a:t> or </a:t>
            </a:r>
            <a:r>
              <a:rPr lang="en-GB" b="1" dirty="0"/>
              <a:t>doing</a:t>
            </a:r>
            <a:r>
              <a:rPr lang="en-GB" dirty="0"/>
              <a:t>, that your </a:t>
            </a:r>
            <a:r>
              <a:rPr lang="en-GB" b="1" dirty="0"/>
              <a:t>speech</a:t>
            </a:r>
            <a:r>
              <a:rPr lang="en-GB" dirty="0"/>
              <a:t> and </a:t>
            </a:r>
            <a:r>
              <a:rPr lang="en-GB" b="1" dirty="0"/>
              <a:t>language</a:t>
            </a:r>
            <a:r>
              <a:rPr lang="en-GB" dirty="0"/>
              <a:t> </a:t>
            </a:r>
            <a:r>
              <a:rPr lang="en-GB" b="1" dirty="0"/>
              <a:t>stop you doing </a:t>
            </a:r>
            <a:r>
              <a:rPr lang="en-GB" dirty="0"/>
              <a:t>now?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DB8A5CD1-E2DB-F843-80B1-C2C2B94CD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21" y="3564443"/>
            <a:ext cx="1137805" cy="113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Dog - Free animals icons">
            <a:extLst>
              <a:ext uri="{FF2B5EF4-FFF2-40B4-BE49-F238E27FC236}">
                <a16:creationId xmlns:a16="http://schemas.microsoft.com/office/drawing/2014/main" id="{EAB23740-834C-2543-8CA4-072FC3FBD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46" y="4784327"/>
            <a:ext cx="765969" cy="76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E153C5-1EE0-424E-A2B1-A0435BB03E3D}"/>
              </a:ext>
            </a:extLst>
          </p:cNvPr>
          <p:cNvSpPr txBox="1"/>
          <p:nvPr/>
        </p:nvSpPr>
        <p:spPr>
          <a:xfrm>
            <a:off x="1013354" y="4013150"/>
            <a:ext cx="10853064" cy="267765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Family names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Pet names / commands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Café / restaurant order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Buying train / bus tickets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Words or phrases about your interests – e.g. politicians, footballers, music, holidays,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pic>
        <p:nvPicPr>
          <p:cNvPr id="10248" name="Picture 8" descr="Coffee cup - Free food icons">
            <a:extLst>
              <a:ext uri="{FF2B5EF4-FFF2-40B4-BE49-F238E27FC236}">
                <a16:creationId xmlns:a16="http://schemas.microsoft.com/office/drawing/2014/main" id="{FEC15AB6-4922-CE42-A952-146DDB10A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40" y="5638980"/>
            <a:ext cx="765970" cy="76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Bus - Free transport icons">
            <a:extLst>
              <a:ext uri="{FF2B5EF4-FFF2-40B4-BE49-F238E27FC236}">
                <a16:creationId xmlns:a16="http://schemas.microsoft.com/office/drawing/2014/main" id="{5FFD80A5-6132-0842-B3B1-BCB934B06D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015" y="3936279"/>
            <a:ext cx="765969" cy="76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Interests Icon #190106 - Free Icons Library">
            <a:extLst>
              <a:ext uri="{FF2B5EF4-FFF2-40B4-BE49-F238E27FC236}">
                <a16:creationId xmlns:a16="http://schemas.microsoft.com/office/drawing/2014/main" id="{80B0F9A9-45BF-B947-A840-D7EBBD9AC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251" y="5046377"/>
            <a:ext cx="960652" cy="960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02826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E39B8-952C-7C46-B71B-7D1F40A373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Post-trial </a:t>
            </a:r>
            <a:r>
              <a:rPr lang="en-GB" dirty="0"/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1564817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BC24C-E0DA-D943-8787-43721DBF03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Pre-trial </a:t>
            </a:r>
            <a:r>
              <a:rPr lang="en-GB" dirty="0"/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2012400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B472C40-E45D-6044-885E-366093083F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1800601"/>
              </p:ext>
            </p:extLst>
          </p:nvPr>
        </p:nvGraphicFramePr>
        <p:xfrm>
          <a:off x="503663" y="602165"/>
          <a:ext cx="11316628" cy="59324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1566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806498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583473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4505091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3609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Did you find it helpful: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/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Overall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Seeing and hearing videos of someone else speaking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Trying to say the words myself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Seeing a score for my speech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pic>
        <p:nvPicPr>
          <p:cNvPr id="1026" name="Picture 2" descr="Thumbs up - Free signs icons">
            <a:extLst>
              <a:ext uri="{FF2B5EF4-FFF2-40B4-BE49-F238E27FC236}">
                <a16:creationId xmlns:a16="http://schemas.microsoft.com/office/drawing/2014/main" id="{E1860777-44FE-0242-9E59-4FB007189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552" y="78058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humbs up - Free signs icons">
            <a:extLst>
              <a:ext uri="{FF2B5EF4-FFF2-40B4-BE49-F238E27FC236}">
                <a16:creationId xmlns:a16="http://schemas.microsoft.com/office/drawing/2014/main" id="{6EE01E0B-3133-4A46-B84E-63144A548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80821" y="802888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675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B472C40-E45D-6044-885E-366093083F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1558896"/>
              </p:ext>
            </p:extLst>
          </p:nvPr>
        </p:nvGraphicFramePr>
        <p:xfrm>
          <a:off x="503663" y="602165"/>
          <a:ext cx="11316628" cy="5843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1566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806498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583473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4505091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14501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Did you find it helpful: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/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11071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Watching videos of me speaking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07184">
                <a:tc>
                  <a:txBody>
                    <a:bodyPr/>
                    <a:lstStyle/>
                    <a:p>
                      <a:r>
                        <a:rPr lang="en-GB" sz="2400" dirty="0"/>
                        <a:t>The choice of words I practiced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07184">
                <a:tc>
                  <a:txBody>
                    <a:bodyPr/>
                    <a:lstStyle/>
                    <a:p>
                      <a:r>
                        <a:rPr lang="en-GB" sz="2400" dirty="0"/>
                        <a:t>Practising at home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07184">
                <a:tc>
                  <a:txBody>
                    <a:bodyPr/>
                    <a:lstStyle/>
                    <a:p>
                      <a:r>
                        <a:rPr lang="en-GB" sz="2400" dirty="0"/>
                        <a:t>Instructions on how to use the app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pic>
        <p:nvPicPr>
          <p:cNvPr id="1026" name="Picture 2" descr="Thumbs up - Free signs icons">
            <a:extLst>
              <a:ext uri="{FF2B5EF4-FFF2-40B4-BE49-F238E27FC236}">
                <a16:creationId xmlns:a16="http://schemas.microsoft.com/office/drawing/2014/main" id="{E1860777-44FE-0242-9E59-4FB007189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552" y="78058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Thumbs up - Free signs icons">
            <a:extLst>
              <a:ext uri="{FF2B5EF4-FFF2-40B4-BE49-F238E27FC236}">
                <a16:creationId xmlns:a16="http://schemas.microsoft.com/office/drawing/2014/main" id="{6EE01E0B-3133-4A46-B84E-63144A5484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80821" y="802888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730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684F1-CC75-0B45-994E-05B08FB2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561"/>
            <a:ext cx="10515600" cy="5977053"/>
          </a:xfrm>
        </p:spPr>
        <p:txBody>
          <a:bodyPr/>
          <a:lstStyle/>
          <a:p>
            <a:r>
              <a:rPr lang="en-GB" dirty="0"/>
              <a:t>Was anything else helpful for you about the app?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Yes			No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If yes – can you tell me what?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 Was anything else you didn’t like about the app?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	Yes			No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If yes – can you tell me what?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2" descr="Thumbs up - Free signs icons">
            <a:extLst>
              <a:ext uri="{FF2B5EF4-FFF2-40B4-BE49-F238E27FC236}">
                <a16:creationId xmlns:a16="http://schemas.microsoft.com/office/drawing/2014/main" id="{853E1291-6D74-9D46-AF31-C35B7F9FB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7196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humbs up - Free signs icons">
            <a:extLst>
              <a:ext uri="{FF2B5EF4-FFF2-40B4-BE49-F238E27FC236}">
                <a16:creationId xmlns:a16="http://schemas.microsoft.com/office/drawing/2014/main" id="{5ED44606-B9C4-644B-9801-52789AC30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21566" y="147196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humbs up - Free signs icons">
            <a:extLst>
              <a:ext uri="{FF2B5EF4-FFF2-40B4-BE49-F238E27FC236}">
                <a16:creationId xmlns:a16="http://schemas.microsoft.com/office/drawing/2014/main" id="{5620FF4F-6115-0F4E-8EA1-96F1602E1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31212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humbs up - Free signs icons">
            <a:extLst>
              <a:ext uri="{FF2B5EF4-FFF2-40B4-BE49-F238E27FC236}">
                <a16:creationId xmlns:a16="http://schemas.microsoft.com/office/drawing/2014/main" id="{15229F3F-5D9F-0747-8139-921BB7393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21566" y="4431212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339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684F1-CC75-0B45-994E-05B08FB2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561"/>
            <a:ext cx="10515600" cy="5977053"/>
          </a:xfrm>
        </p:spPr>
        <p:txBody>
          <a:bodyPr/>
          <a:lstStyle/>
          <a:p>
            <a:r>
              <a:rPr lang="en-GB" dirty="0"/>
              <a:t>Overall, how helpful did you find this therapy?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Was the therapy what you expected?          	Yes		  No</a:t>
            </a:r>
          </a:p>
          <a:p>
            <a:endParaRPr lang="en-GB" dirty="0"/>
          </a:p>
          <a:p>
            <a:r>
              <a:rPr lang="en-GB" dirty="0"/>
              <a:t>Can you tell me why? </a:t>
            </a:r>
          </a:p>
        </p:txBody>
      </p:sp>
      <p:pic>
        <p:nvPicPr>
          <p:cNvPr id="8" name="Picture 4" descr="Emote Sad Face - Frown Icon, HD Png Download - kindpng">
            <a:extLst>
              <a:ext uri="{FF2B5EF4-FFF2-40B4-BE49-F238E27FC236}">
                <a16:creationId xmlns:a16="http://schemas.microsoft.com/office/drawing/2014/main" id="{53F734EA-2157-1442-AD3C-CB17121AE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3" y="1805367"/>
            <a:ext cx="76557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reen emoticon 30 icon - Free green emoticon icons">
            <a:extLst>
              <a:ext uri="{FF2B5EF4-FFF2-40B4-BE49-F238E27FC236}">
                <a16:creationId xmlns:a16="http://schemas.microsoft.com/office/drawing/2014/main" id="{B548E795-D148-F145-89CF-AFC35796C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765" y="1805367"/>
            <a:ext cx="65801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E3B336-AC7A-5A49-AB5B-A90CDC12AA91}"/>
              </a:ext>
            </a:extLst>
          </p:cNvPr>
          <p:cNvSpPr txBox="1"/>
          <p:nvPr/>
        </p:nvSpPr>
        <p:spPr>
          <a:xfrm>
            <a:off x="1220987" y="1376162"/>
            <a:ext cx="95646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/>
              <a:t>Not at all helpful						Very helpful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	1		2		3		4		5</a:t>
            </a:r>
          </a:p>
        </p:txBody>
      </p:sp>
      <p:pic>
        <p:nvPicPr>
          <p:cNvPr id="14" name="Picture 2" descr="Thumbs up - Free signs icons">
            <a:extLst>
              <a:ext uri="{FF2B5EF4-FFF2-40B4-BE49-F238E27FC236}">
                <a16:creationId xmlns:a16="http://schemas.microsoft.com/office/drawing/2014/main" id="{05ED7072-CBBA-254B-9263-0EB2BBAD2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501" y="322871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Thumbs up - Free signs icons">
            <a:extLst>
              <a:ext uri="{FF2B5EF4-FFF2-40B4-BE49-F238E27FC236}">
                <a16:creationId xmlns:a16="http://schemas.microsoft.com/office/drawing/2014/main" id="{108C7226-0AC9-4E4A-B4BB-ECBB651FC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320898" y="322871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460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684F1-CC75-0B45-994E-05B08FB2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561"/>
            <a:ext cx="10515600" cy="5977053"/>
          </a:xfrm>
        </p:spPr>
        <p:txBody>
          <a:bodyPr/>
          <a:lstStyle/>
          <a:p>
            <a:r>
              <a:rPr lang="en-GB" dirty="0"/>
              <a:t>How often did you </a:t>
            </a:r>
            <a:r>
              <a:rPr lang="en-GB" b="1" dirty="0"/>
              <a:t>need someone to help you </a:t>
            </a:r>
            <a:r>
              <a:rPr lang="en-GB" dirty="0"/>
              <a:t>when using the app?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What did you </a:t>
            </a:r>
            <a:r>
              <a:rPr lang="en-GB" b="1" dirty="0"/>
              <a:t>need help</a:t>
            </a:r>
            <a:r>
              <a:rPr lang="en-GB" dirty="0"/>
              <a:t> with? </a:t>
            </a:r>
          </a:p>
          <a:p>
            <a:pPr lvl="1"/>
            <a:r>
              <a:rPr lang="en-GB" dirty="0"/>
              <a:t>Getting onto the app 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Getting started, but then I could do the exercises myself 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Doing the exercises 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Something else: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D5B64E-A6D6-7045-8B24-D1CA5F2C1146}"/>
              </a:ext>
            </a:extLst>
          </p:cNvPr>
          <p:cNvSpPr txBox="1"/>
          <p:nvPr/>
        </p:nvSpPr>
        <p:spPr>
          <a:xfrm>
            <a:off x="1365932" y="1582340"/>
            <a:ext cx="103706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/>
              <a:t>Never		Occasionally		Sometimes		Always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573139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684F1-CC75-0B45-994E-05B08FB2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561"/>
            <a:ext cx="10515600" cy="5977053"/>
          </a:xfrm>
        </p:spPr>
        <p:txBody>
          <a:bodyPr/>
          <a:lstStyle/>
          <a:p>
            <a:r>
              <a:rPr lang="en-GB" dirty="0"/>
              <a:t>How much would you like to </a:t>
            </a:r>
            <a:r>
              <a:rPr lang="en-GB" b="1" dirty="0"/>
              <a:t>keep using </a:t>
            </a:r>
            <a:r>
              <a:rPr lang="en-GB" dirty="0"/>
              <a:t>this app?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How likely would you be to </a:t>
            </a:r>
            <a:r>
              <a:rPr lang="en-GB" b="1" dirty="0"/>
              <a:t>recommend</a:t>
            </a:r>
            <a:r>
              <a:rPr lang="en-GB" dirty="0"/>
              <a:t> this app to a friend or family member if they had a </a:t>
            </a:r>
            <a:r>
              <a:rPr lang="en-GB" b="1" dirty="0"/>
              <a:t>similar problem </a:t>
            </a:r>
            <a:r>
              <a:rPr lang="en-GB" dirty="0"/>
              <a:t>with their speech or language?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8" name="Picture 4" descr="Emote Sad Face - Frown Icon, HD Png Download - kindpng">
            <a:extLst>
              <a:ext uri="{FF2B5EF4-FFF2-40B4-BE49-F238E27FC236}">
                <a16:creationId xmlns:a16="http://schemas.microsoft.com/office/drawing/2014/main" id="{53F734EA-2157-1442-AD3C-CB17121AE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3" y="1805367"/>
            <a:ext cx="76557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reen emoticon 30 icon - Free green emoticon icons">
            <a:extLst>
              <a:ext uri="{FF2B5EF4-FFF2-40B4-BE49-F238E27FC236}">
                <a16:creationId xmlns:a16="http://schemas.microsoft.com/office/drawing/2014/main" id="{B548E795-D148-F145-89CF-AFC35796CC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765" y="1805367"/>
            <a:ext cx="65801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E3B336-AC7A-5A49-AB5B-A90CDC12AA91}"/>
              </a:ext>
            </a:extLst>
          </p:cNvPr>
          <p:cNvSpPr txBox="1"/>
          <p:nvPr/>
        </p:nvSpPr>
        <p:spPr>
          <a:xfrm>
            <a:off x="1220987" y="1376162"/>
            <a:ext cx="99878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/>
              <a:t>Not at all	 						Very much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	1		2		3		4		5</a:t>
            </a:r>
          </a:p>
        </p:txBody>
      </p:sp>
      <p:pic>
        <p:nvPicPr>
          <p:cNvPr id="11" name="Picture 4" descr="Emote Sad Face - Frown Icon, HD Png Download - kindpng">
            <a:extLst>
              <a:ext uri="{FF2B5EF4-FFF2-40B4-BE49-F238E27FC236}">
                <a16:creationId xmlns:a16="http://schemas.microsoft.com/office/drawing/2014/main" id="{8E466902-01FA-134E-B32E-155660EEA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3" y="5529315"/>
            <a:ext cx="76557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Green emoticon 30 icon - Free green emoticon icons">
            <a:extLst>
              <a:ext uri="{FF2B5EF4-FFF2-40B4-BE49-F238E27FC236}">
                <a16:creationId xmlns:a16="http://schemas.microsoft.com/office/drawing/2014/main" id="{D4D9FCF4-780C-A44E-8901-B1D2FDA76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765" y="5529315"/>
            <a:ext cx="658014" cy="658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E1622CE-7B2E-B448-AC0E-5A64ADA01443}"/>
              </a:ext>
            </a:extLst>
          </p:cNvPr>
          <p:cNvSpPr txBox="1"/>
          <p:nvPr/>
        </p:nvSpPr>
        <p:spPr>
          <a:xfrm>
            <a:off x="1220987" y="5100110"/>
            <a:ext cx="99878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/>
              <a:t>Very unlikely	 						Very likely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	1		2		3		4		5</a:t>
            </a:r>
          </a:p>
        </p:txBody>
      </p:sp>
    </p:spTree>
    <p:extLst>
      <p:ext uri="{BB962C8B-B14F-4D97-AF65-F5344CB8AC3E}">
        <p14:creationId xmlns:p14="http://schemas.microsoft.com/office/powerpoint/2010/main" val="2793050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684F1-CC75-0B45-994E-05B08FB2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561"/>
            <a:ext cx="10515600" cy="5977053"/>
          </a:xfrm>
        </p:spPr>
        <p:txBody>
          <a:bodyPr/>
          <a:lstStyle/>
          <a:p>
            <a:r>
              <a:rPr lang="en-GB" dirty="0"/>
              <a:t>If you </a:t>
            </a:r>
            <a:r>
              <a:rPr lang="en-GB" b="1" dirty="0"/>
              <a:t>would not recommend</a:t>
            </a:r>
            <a:r>
              <a:rPr lang="en-GB" dirty="0"/>
              <a:t> it, </a:t>
            </a:r>
            <a:r>
              <a:rPr lang="en-GB" b="1" dirty="0"/>
              <a:t>why</a:t>
            </a:r>
            <a:r>
              <a:rPr lang="en-GB" dirty="0"/>
              <a:t> not? </a:t>
            </a:r>
          </a:p>
          <a:p>
            <a:endParaRPr lang="en-GB" dirty="0"/>
          </a:p>
          <a:p>
            <a:pPr lvl="1"/>
            <a:r>
              <a:rPr lang="en-GB" sz="2800" dirty="0"/>
              <a:t>Difficult to use</a:t>
            </a:r>
          </a:p>
          <a:p>
            <a:pPr lvl="1"/>
            <a:r>
              <a:rPr lang="en-GB" sz="2800" dirty="0"/>
              <a:t>Boring </a:t>
            </a:r>
          </a:p>
          <a:p>
            <a:pPr lvl="1"/>
            <a:r>
              <a:rPr lang="en-GB" sz="2800" dirty="0"/>
              <a:t>Not relevant to me </a:t>
            </a:r>
          </a:p>
          <a:p>
            <a:pPr lvl="1"/>
            <a:r>
              <a:rPr lang="en-GB" sz="2800" dirty="0"/>
              <a:t>Prefer other apps </a:t>
            </a:r>
          </a:p>
          <a:p>
            <a:pPr lvl="1"/>
            <a:r>
              <a:rPr lang="en-GB" sz="2800" dirty="0"/>
              <a:t>Prefer practising without an app </a:t>
            </a:r>
          </a:p>
          <a:p>
            <a:pPr lvl="1"/>
            <a:r>
              <a:rPr lang="en-GB" sz="2800" dirty="0"/>
              <a:t>Cost</a:t>
            </a:r>
          </a:p>
          <a:p>
            <a:pPr lvl="1"/>
            <a:r>
              <a:rPr lang="en-GB" sz="2800" dirty="0"/>
              <a:t>Other reason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477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D2B44641-1819-B247-A3D3-F198D48C95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5399394"/>
              </p:ext>
            </p:extLst>
          </p:nvPr>
        </p:nvGraphicFramePr>
        <p:xfrm>
          <a:off x="481360" y="269768"/>
          <a:ext cx="11052000" cy="6458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000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3364352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775624501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082649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3204000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3609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What did you think of: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bad 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Bad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OK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526518"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883904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easy it was to learn to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easy it was to do the exercises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much I enjoyed the exercises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relevant the exercises were to me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pic>
        <p:nvPicPr>
          <p:cNvPr id="8" name="Picture 4" descr="Emote Sad Face - Frown Icon, HD Png Download - kindpng">
            <a:extLst>
              <a:ext uri="{FF2B5EF4-FFF2-40B4-BE49-F238E27FC236}">
                <a16:creationId xmlns:a16="http://schemas.microsoft.com/office/drawing/2014/main" id="{286DAE2A-10D5-5641-8C86-B27B9D0EF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720" y="378154"/>
            <a:ext cx="512556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Green emoticon 30 icon - Free green emoticon icons">
            <a:extLst>
              <a:ext uri="{FF2B5EF4-FFF2-40B4-BE49-F238E27FC236}">
                <a16:creationId xmlns:a16="http://schemas.microsoft.com/office/drawing/2014/main" id="{919D3C6F-5149-FF4D-8C06-8E407E38B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376" y="378154"/>
            <a:ext cx="440544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6795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D2B44641-1819-B247-A3D3-F198D48C95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6283473"/>
              </p:ext>
            </p:extLst>
          </p:nvPr>
        </p:nvGraphicFramePr>
        <p:xfrm>
          <a:off x="570000" y="134884"/>
          <a:ext cx="11052000" cy="65882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000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3364352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775624501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082649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3204000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3609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What did you think of: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bad 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Bad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OK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526518"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883904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useful the feedback was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easy the feedback was to understand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motivating the feedback was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much the feedback helped me improve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pic>
        <p:nvPicPr>
          <p:cNvPr id="8" name="Picture 4" descr="Emote Sad Face - Frown Icon, HD Png Download - kindpng">
            <a:extLst>
              <a:ext uri="{FF2B5EF4-FFF2-40B4-BE49-F238E27FC236}">
                <a16:creationId xmlns:a16="http://schemas.microsoft.com/office/drawing/2014/main" id="{286DAE2A-10D5-5641-8C86-B27B9D0EF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2055" y="268318"/>
            <a:ext cx="512556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reen emoticon 30 icon - Free green emoticon icons">
            <a:extLst>
              <a:ext uri="{FF2B5EF4-FFF2-40B4-BE49-F238E27FC236}">
                <a16:creationId xmlns:a16="http://schemas.microsoft.com/office/drawing/2014/main" id="{919D3C6F-5149-FF4D-8C06-8E407E38B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033" y="266868"/>
            <a:ext cx="440544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7374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D2B44641-1819-B247-A3D3-F198D48C95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1913298"/>
              </p:ext>
            </p:extLst>
          </p:nvPr>
        </p:nvGraphicFramePr>
        <p:xfrm>
          <a:off x="570000" y="134884"/>
          <a:ext cx="11052000" cy="65235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000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3364352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775624501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082649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3204000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3609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What did you think of: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bad 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Bad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OK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526518"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883904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long the exercises took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Doing the exercises every 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many exercises there were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The amount of control you had over the exercises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pic>
        <p:nvPicPr>
          <p:cNvPr id="8" name="Picture 4" descr="Emote Sad Face - Frown Icon, HD Png Download - kindpng">
            <a:extLst>
              <a:ext uri="{FF2B5EF4-FFF2-40B4-BE49-F238E27FC236}">
                <a16:creationId xmlns:a16="http://schemas.microsoft.com/office/drawing/2014/main" id="{286DAE2A-10D5-5641-8C86-B27B9D0EF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541" y="202014"/>
            <a:ext cx="512556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reen emoticon 30 icon - Free green emoticon icons">
            <a:extLst>
              <a:ext uri="{FF2B5EF4-FFF2-40B4-BE49-F238E27FC236}">
                <a16:creationId xmlns:a16="http://schemas.microsoft.com/office/drawing/2014/main" id="{919D3C6F-5149-FF4D-8C06-8E407E38B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276" y="202014"/>
            <a:ext cx="440544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989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Gender: 	Female		Male			Other</a:t>
            </a:r>
          </a:p>
          <a:p>
            <a:endParaRPr lang="en-GB" dirty="0"/>
          </a:p>
          <a:p>
            <a:r>
              <a:rPr lang="en-GB" dirty="0"/>
              <a:t>Date of birth: 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A9EA5DD-B453-4B4D-B57A-6067AF4A52D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10966" y="3429000"/>
          <a:ext cx="5342834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3262">
                  <a:extLst>
                    <a:ext uri="{9D8B030D-6E8A-4147-A177-3AD203B41FA5}">
                      <a16:colId xmlns:a16="http://schemas.microsoft.com/office/drawing/2014/main" val="2677742408"/>
                    </a:ext>
                  </a:extLst>
                </a:gridCol>
                <a:gridCol w="763262">
                  <a:extLst>
                    <a:ext uri="{9D8B030D-6E8A-4147-A177-3AD203B41FA5}">
                      <a16:colId xmlns:a16="http://schemas.microsoft.com/office/drawing/2014/main" val="2417960501"/>
                    </a:ext>
                  </a:extLst>
                </a:gridCol>
                <a:gridCol w="763262">
                  <a:extLst>
                    <a:ext uri="{9D8B030D-6E8A-4147-A177-3AD203B41FA5}">
                      <a16:colId xmlns:a16="http://schemas.microsoft.com/office/drawing/2014/main" val="3824066799"/>
                    </a:ext>
                  </a:extLst>
                </a:gridCol>
                <a:gridCol w="763262">
                  <a:extLst>
                    <a:ext uri="{9D8B030D-6E8A-4147-A177-3AD203B41FA5}">
                      <a16:colId xmlns:a16="http://schemas.microsoft.com/office/drawing/2014/main" val="3077881274"/>
                    </a:ext>
                  </a:extLst>
                </a:gridCol>
                <a:gridCol w="763262">
                  <a:extLst>
                    <a:ext uri="{9D8B030D-6E8A-4147-A177-3AD203B41FA5}">
                      <a16:colId xmlns:a16="http://schemas.microsoft.com/office/drawing/2014/main" val="2034285735"/>
                    </a:ext>
                  </a:extLst>
                </a:gridCol>
                <a:gridCol w="763262">
                  <a:extLst>
                    <a:ext uri="{9D8B030D-6E8A-4147-A177-3AD203B41FA5}">
                      <a16:colId xmlns:a16="http://schemas.microsoft.com/office/drawing/2014/main" val="1687064054"/>
                    </a:ext>
                  </a:extLst>
                </a:gridCol>
                <a:gridCol w="763262">
                  <a:extLst>
                    <a:ext uri="{9D8B030D-6E8A-4147-A177-3AD203B41FA5}">
                      <a16:colId xmlns:a16="http://schemas.microsoft.com/office/drawing/2014/main" val="25155404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81391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98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2514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2868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6661408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462F451-6787-6A4D-92F9-05CD626C047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701773" y="5700395"/>
          <a:ext cx="812800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337975970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48379364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68489710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16144681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408965150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8971322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dirty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June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081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August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December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33164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AEE8F31-9AA7-DE46-83E2-88F9C1340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8493" y="1643035"/>
            <a:ext cx="838200" cy="838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0A614B-D2ED-E541-8234-88F1B7819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8800" y="1690688"/>
            <a:ext cx="711200" cy="825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290F7B-7C05-5C4F-80F6-05FA6485C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5186" y="1658938"/>
            <a:ext cx="8509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72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D2B44641-1819-B247-A3D3-F198D48C95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2855134"/>
              </p:ext>
            </p:extLst>
          </p:nvPr>
        </p:nvGraphicFramePr>
        <p:xfrm>
          <a:off x="570000" y="134884"/>
          <a:ext cx="11052000" cy="64589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8000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336435272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775624501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70826495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3204000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3609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What did you think of: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bad 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Bad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OK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Very </a:t>
                      </a:r>
                      <a:r>
                        <a:rPr lang="en-GB" sz="2800" b="1" dirty="0" smtClean="0"/>
                        <a:t>good</a:t>
                      </a:r>
                      <a:endParaRPr lang="en-GB" sz="28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526518"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883904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The size of the 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The size of the buttons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The layout of the app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The audio on the app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pic>
        <p:nvPicPr>
          <p:cNvPr id="8" name="Picture 4" descr="Emote Sad Face - Frown Icon, HD Png Download - kindpng">
            <a:extLst>
              <a:ext uri="{FF2B5EF4-FFF2-40B4-BE49-F238E27FC236}">
                <a16:creationId xmlns:a16="http://schemas.microsoft.com/office/drawing/2014/main" id="{286DAE2A-10D5-5641-8C86-B27B9D0EF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111" y="269768"/>
            <a:ext cx="512556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reen emoticon 30 icon - Free green emoticon icons">
            <a:extLst>
              <a:ext uri="{FF2B5EF4-FFF2-40B4-BE49-F238E27FC236}">
                <a16:creationId xmlns:a16="http://schemas.microsoft.com/office/drawing/2014/main" id="{919D3C6F-5149-FF4D-8C06-8E407E38B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4561" y="269768"/>
            <a:ext cx="440544" cy="4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3670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684F1-CC75-0B45-994E-05B08FB2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561"/>
            <a:ext cx="10515600" cy="5977053"/>
          </a:xfrm>
        </p:spPr>
        <p:txBody>
          <a:bodyPr/>
          <a:lstStyle/>
          <a:p>
            <a:r>
              <a:rPr lang="en-GB" b="1" dirty="0"/>
              <a:t>How often </a:t>
            </a:r>
            <a:r>
              <a:rPr lang="en-GB" dirty="0"/>
              <a:t>do you use </a:t>
            </a:r>
            <a:r>
              <a:rPr lang="en-GB" b="1" dirty="0"/>
              <a:t>the words or phrases that you practised </a:t>
            </a:r>
            <a:r>
              <a:rPr lang="en-GB" dirty="0"/>
              <a:t>in the app?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Do you find the </a:t>
            </a:r>
            <a:r>
              <a:rPr lang="en-GB" b="1" dirty="0"/>
              <a:t>words or phrases </a:t>
            </a:r>
            <a:r>
              <a:rPr lang="en-GB" dirty="0"/>
              <a:t>that you practised any </a:t>
            </a:r>
            <a:r>
              <a:rPr lang="en-GB" b="1" dirty="0"/>
              <a:t>easier</a:t>
            </a:r>
            <a:r>
              <a:rPr lang="en-GB" dirty="0"/>
              <a:t> or </a:t>
            </a:r>
            <a:r>
              <a:rPr lang="en-GB" b="1" dirty="0"/>
              <a:t>harder</a:t>
            </a:r>
            <a:r>
              <a:rPr lang="en-GB" dirty="0"/>
              <a:t> to say now, </a:t>
            </a:r>
            <a:r>
              <a:rPr lang="en-GB" b="1" dirty="0"/>
              <a:t>compared to before </a:t>
            </a:r>
            <a:r>
              <a:rPr lang="en-GB" dirty="0"/>
              <a:t>the therapy?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Do you think your </a:t>
            </a:r>
            <a:r>
              <a:rPr lang="en-GB" b="1" dirty="0"/>
              <a:t>speaking</a:t>
            </a:r>
            <a:r>
              <a:rPr lang="en-GB" dirty="0"/>
              <a:t> has </a:t>
            </a:r>
            <a:r>
              <a:rPr lang="en-GB" b="1" dirty="0"/>
              <a:t>changed</a:t>
            </a:r>
            <a:r>
              <a:rPr lang="en-GB" dirty="0"/>
              <a:t> </a:t>
            </a:r>
            <a:r>
              <a:rPr lang="en-GB" b="1" dirty="0"/>
              <a:t>overall</a:t>
            </a:r>
            <a:r>
              <a:rPr lang="en-GB" dirty="0"/>
              <a:t> whilst using the app?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E3B336-AC7A-5A49-AB5B-A90CDC12AA91}"/>
              </a:ext>
            </a:extLst>
          </p:cNvPr>
          <p:cNvSpPr txBox="1"/>
          <p:nvPr/>
        </p:nvSpPr>
        <p:spPr>
          <a:xfrm>
            <a:off x="1165488" y="1647111"/>
            <a:ext cx="103706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dirty="0"/>
              <a:t>Never		Occasionally		Monthly	Weekly		Every day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607BEB-9272-F046-814B-DEA7E897A4D8}"/>
              </a:ext>
            </a:extLst>
          </p:cNvPr>
          <p:cNvSpPr txBox="1"/>
          <p:nvPr/>
        </p:nvSpPr>
        <p:spPr>
          <a:xfrm>
            <a:off x="392151" y="6015627"/>
            <a:ext cx="12192000" cy="1015663"/>
          </a:xfrm>
          <a:prstGeom prst="rect">
            <a:avLst/>
          </a:prstGeom>
          <a:noFill/>
        </p:spPr>
        <p:txBody>
          <a:bodyPr wrap="square" numCol="5">
            <a:spAutoFit/>
          </a:bodyPr>
          <a:lstStyle/>
          <a:p>
            <a:pPr marL="0" indent="0">
              <a:buNone/>
            </a:pPr>
            <a:r>
              <a:rPr lang="en-GB" sz="2000" dirty="0"/>
              <a:t>Speaking is much harder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Speaking is a bit harder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No change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Speaking is a bit </a:t>
            </a:r>
          </a:p>
          <a:p>
            <a:pPr marL="0" indent="0">
              <a:buNone/>
            </a:pPr>
            <a:r>
              <a:rPr lang="en-GB" sz="2000" dirty="0"/>
              <a:t>easier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Speaking is much easier</a:t>
            </a:r>
          </a:p>
        </p:txBody>
      </p:sp>
      <p:pic>
        <p:nvPicPr>
          <p:cNvPr id="12" name="Picture 4" descr="Emote Sad Face - Frown Icon, HD Png Download - kindpng">
            <a:extLst>
              <a:ext uri="{FF2B5EF4-FFF2-40B4-BE49-F238E27FC236}">
                <a16:creationId xmlns:a16="http://schemas.microsoft.com/office/drawing/2014/main" id="{D6431ABD-7D2A-F749-A5CB-20233FCB7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898" y="5458669"/>
            <a:ext cx="648000" cy="55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Green emoticon 30 icon - Free green emoticon icons">
            <a:extLst>
              <a:ext uri="{FF2B5EF4-FFF2-40B4-BE49-F238E27FC236}">
                <a16:creationId xmlns:a16="http://schemas.microsoft.com/office/drawing/2014/main" id="{7A6BB670-6C9E-0C4D-AE9F-F0B71F6C5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251" y="5480941"/>
            <a:ext cx="551564" cy="55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E740DA2-F96B-DC42-A6D4-9BF3E2E1D91C}"/>
              </a:ext>
            </a:extLst>
          </p:cNvPr>
          <p:cNvSpPr txBox="1"/>
          <p:nvPr/>
        </p:nvSpPr>
        <p:spPr>
          <a:xfrm>
            <a:off x="392151" y="4139699"/>
            <a:ext cx="12192000" cy="707886"/>
          </a:xfrm>
          <a:prstGeom prst="rect">
            <a:avLst/>
          </a:prstGeom>
          <a:noFill/>
        </p:spPr>
        <p:txBody>
          <a:bodyPr wrap="square" numCol="5">
            <a:spAutoFit/>
          </a:bodyPr>
          <a:lstStyle/>
          <a:p>
            <a:pPr marL="0" indent="0">
              <a:buNone/>
            </a:pPr>
            <a:r>
              <a:rPr lang="en-GB" sz="2000" dirty="0"/>
              <a:t>Much harder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 bit harder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No change 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A bit </a:t>
            </a:r>
          </a:p>
          <a:p>
            <a:pPr marL="0" indent="0">
              <a:buNone/>
            </a:pPr>
            <a:r>
              <a:rPr lang="en-GB" sz="2000" dirty="0"/>
              <a:t>easier</a:t>
            </a:r>
          </a:p>
          <a:p>
            <a:pPr marL="0" indent="0">
              <a:buNone/>
            </a:pPr>
            <a:r>
              <a:rPr lang="en-GB" sz="2000" dirty="0"/>
              <a:t>Much easier</a:t>
            </a:r>
          </a:p>
        </p:txBody>
      </p:sp>
      <p:pic>
        <p:nvPicPr>
          <p:cNvPr id="17" name="Picture 4" descr="Emote Sad Face - Frown Icon, HD Png Download - kindpng">
            <a:extLst>
              <a:ext uri="{FF2B5EF4-FFF2-40B4-BE49-F238E27FC236}">
                <a16:creationId xmlns:a16="http://schemas.microsoft.com/office/drawing/2014/main" id="{93C9D5B0-A8E4-3141-83BD-1F1917CC9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83" y="3646150"/>
            <a:ext cx="648000" cy="55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Green emoticon 30 icon - Free green emoticon icons">
            <a:extLst>
              <a:ext uri="{FF2B5EF4-FFF2-40B4-BE49-F238E27FC236}">
                <a16:creationId xmlns:a16="http://schemas.microsoft.com/office/drawing/2014/main" id="{570A12EC-FC98-3C4E-AA65-0CF22DD3B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236" y="3668422"/>
            <a:ext cx="551564" cy="55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392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B472C40-E45D-6044-885E-366093083F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798468"/>
              </p:ext>
            </p:extLst>
          </p:nvPr>
        </p:nvGraphicFramePr>
        <p:xfrm>
          <a:off x="437686" y="925551"/>
          <a:ext cx="11316627" cy="59324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1573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584752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389103">
                  <a:extLst>
                    <a:ext uri="{9D8B030D-6E8A-4147-A177-3AD203B41FA5}">
                      <a16:colId xmlns:a16="http://schemas.microsoft.com/office/drawing/2014/main" val="2553589568"/>
                    </a:ext>
                  </a:extLst>
                </a:gridCol>
                <a:gridCol w="1389103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3952096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3609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How did </a:t>
                      </a:r>
                      <a:r>
                        <a:rPr lang="en-GB" sz="2800" b="1" dirty="0" smtClean="0"/>
                        <a:t>this app </a:t>
                      </a:r>
                      <a:r>
                        <a:rPr lang="en-GB" sz="2800" b="1" dirty="0"/>
                        <a:t>compare: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GB" sz="2800" b="1" dirty="0"/>
                    </a:p>
                    <a:p>
                      <a:pPr algn="l"/>
                      <a:r>
                        <a:rPr lang="en-GB" sz="2800" b="1" dirty="0"/>
                        <a:t>Better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/>
                        <a:t>About the same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GB" sz="2800" b="1" dirty="0"/>
                    </a:p>
                    <a:p>
                      <a:pPr algn="l"/>
                      <a:r>
                        <a:rPr lang="en-GB" sz="2800" b="1" dirty="0"/>
                        <a:t>Worse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Overall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easy it was to learn to use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easy it was to do the exercises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much I enjoyed the exercises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EDCF2F5-4BAD-A44A-AB6A-39AB77A2CEDA}"/>
              </a:ext>
            </a:extLst>
          </p:cNvPr>
          <p:cNvSpPr txBox="1"/>
          <p:nvPr/>
        </p:nvSpPr>
        <p:spPr>
          <a:xfrm>
            <a:off x="404924" y="245327"/>
            <a:ext cx="1134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If you have used therapy apps before, thinking about the best one you used, </a:t>
            </a:r>
          </a:p>
        </p:txBody>
      </p:sp>
      <p:pic>
        <p:nvPicPr>
          <p:cNvPr id="7" name="Picture 4" descr="Emote Sad Face - Frown Icon, HD Png Download - kindpng">
            <a:extLst>
              <a:ext uri="{FF2B5EF4-FFF2-40B4-BE49-F238E27FC236}">
                <a16:creationId xmlns:a16="http://schemas.microsoft.com/office/drawing/2014/main" id="{A1232AD0-D913-1F48-9FCD-B1E7D3868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909" y="1048215"/>
            <a:ext cx="543537" cy="46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Green emoticon 30 icon - Free green emoticon icons">
            <a:extLst>
              <a:ext uri="{FF2B5EF4-FFF2-40B4-BE49-F238E27FC236}">
                <a16:creationId xmlns:a16="http://schemas.microsoft.com/office/drawing/2014/main" id="{F535B98E-7C00-604F-87D4-A3B6676D9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620" y="1025913"/>
            <a:ext cx="467172" cy="46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5265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B472C40-E45D-6044-885E-366093083F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1355930"/>
              </p:ext>
            </p:extLst>
          </p:nvPr>
        </p:nvGraphicFramePr>
        <p:xfrm>
          <a:off x="437686" y="925551"/>
          <a:ext cx="11316627" cy="59324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1573">
                  <a:extLst>
                    <a:ext uri="{9D8B030D-6E8A-4147-A177-3AD203B41FA5}">
                      <a16:colId xmlns:a16="http://schemas.microsoft.com/office/drawing/2014/main" val="2120677972"/>
                    </a:ext>
                  </a:extLst>
                </a:gridCol>
                <a:gridCol w="1584752">
                  <a:extLst>
                    <a:ext uri="{9D8B030D-6E8A-4147-A177-3AD203B41FA5}">
                      <a16:colId xmlns:a16="http://schemas.microsoft.com/office/drawing/2014/main" val="2793590354"/>
                    </a:ext>
                  </a:extLst>
                </a:gridCol>
                <a:gridCol w="1389103">
                  <a:extLst>
                    <a:ext uri="{9D8B030D-6E8A-4147-A177-3AD203B41FA5}">
                      <a16:colId xmlns:a16="http://schemas.microsoft.com/office/drawing/2014/main" val="2553589568"/>
                    </a:ext>
                  </a:extLst>
                </a:gridCol>
                <a:gridCol w="1389103">
                  <a:extLst>
                    <a:ext uri="{9D8B030D-6E8A-4147-A177-3AD203B41FA5}">
                      <a16:colId xmlns:a16="http://schemas.microsoft.com/office/drawing/2014/main" val="2383241370"/>
                    </a:ext>
                  </a:extLst>
                </a:gridCol>
                <a:gridCol w="3952096">
                  <a:extLst>
                    <a:ext uri="{9D8B030D-6E8A-4147-A177-3AD203B41FA5}">
                      <a16:colId xmlns:a16="http://schemas.microsoft.com/office/drawing/2014/main" val="1833796546"/>
                    </a:ext>
                  </a:extLst>
                </a:gridCol>
              </a:tblGrid>
              <a:tr h="1436097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How did </a:t>
                      </a:r>
                      <a:r>
                        <a:rPr lang="en-GB" sz="2800" b="1" dirty="0" smtClean="0"/>
                        <a:t>this app </a:t>
                      </a:r>
                      <a:r>
                        <a:rPr lang="en-GB" sz="2800" b="1" dirty="0"/>
                        <a:t>compare: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GB" sz="2800" b="1" dirty="0"/>
                    </a:p>
                    <a:p>
                      <a:pPr algn="l"/>
                      <a:r>
                        <a:rPr lang="en-GB" sz="2800" b="1" dirty="0"/>
                        <a:t>Better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b="1" dirty="0"/>
                        <a:t>About the same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GB" sz="2800" b="1" dirty="0"/>
                    </a:p>
                    <a:p>
                      <a:pPr algn="l"/>
                      <a:r>
                        <a:rPr lang="en-GB" sz="2800" b="1" dirty="0"/>
                        <a:t>Worse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/>
                        <a:t>Why?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1792546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relevant the exercises were to me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432722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Knowing how I was getting 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31827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much I felt it helped my speech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300301"/>
                  </a:ext>
                </a:extLst>
              </a:tr>
              <a:tr h="1124088">
                <a:tc>
                  <a:txBody>
                    <a:bodyPr/>
                    <a:lstStyle/>
                    <a:p>
                      <a:r>
                        <a:rPr lang="en-GB" sz="2400" dirty="0"/>
                        <a:t>How much I would like to keep using 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1691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EDCF2F5-4BAD-A44A-AB6A-39AB77A2CEDA}"/>
              </a:ext>
            </a:extLst>
          </p:cNvPr>
          <p:cNvSpPr txBox="1"/>
          <p:nvPr/>
        </p:nvSpPr>
        <p:spPr>
          <a:xfrm>
            <a:off x="404924" y="245327"/>
            <a:ext cx="113493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If you have used therapy apps before, thinking about the best one you used, </a:t>
            </a:r>
          </a:p>
        </p:txBody>
      </p:sp>
      <p:pic>
        <p:nvPicPr>
          <p:cNvPr id="4" name="Picture 4" descr="Emote Sad Face - Frown Icon, HD Png Download - kindpng">
            <a:extLst>
              <a:ext uri="{FF2B5EF4-FFF2-40B4-BE49-F238E27FC236}">
                <a16:creationId xmlns:a16="http://schemas.microsoft.com/office/drawing/2014/main" id="{D5532FA2-E3A7-7F48-8F43-8ED743D2F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909" y="1048215"/>
            <a:ext cx="543537" cy="46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Green emoticon 30 icon - Free green emoticon icons">
            <a:extLst>
              <a:ext uri="{FF2B5EF4-FFF2-40B4-BE49-F238E27FC236}">
                <a16:creationId xmlns:a16="http://schemas.microsoft.com/office/drawing/2014/main" id="{AA46C5CB-ACC4-8F44-B9E2-34807B5CF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620" y="1025913"/>
            <a:ext cx="467172" cy="46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4117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1684F1-CC75-0B45-994E-05B08FB27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57561"/>
            <a:ext cx="10515600" cy="5977053"/>
          </a:xfrm>
        </p:spPr>
        <p:txBody>
          <a:bodyPr/>
          <a:lstStyle/>
          <a:p>
            <a:r>
              <a:rPr lang="en-GB" dirty="0"/>
              <a:t>Did the app feel safe to use?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	Yes			No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If no – can you tell me why?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 Did using the app make you feel unwell at all?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r>
              <a:rPr lang="en-GB" dirty="0"/>
              <a:t>	Yes			No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If yes – can you tell me why?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2" descr="Thumbs up - Free signs icons">
            <a:extLst>
              <a:ext uri="{FF2B5EF4-FFF2-40B4-BE49-F238E27FC236}">
                <a16:creationId xmlns:a16="http://schemas.microsoft.com/office/drawing/2014/main" id="{853E1291-6D74-9D46-AF31-C35B7F9FB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7196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Thumbs up - Free signs icons">
            <a:extLst>
              <a:ext uri="{FF2B5EF4-FFF2-40B4-BE49-F238E27FC236}">
                <a16:creationId xmlns:a16="http://schemas.microsoft.com/office/drawing/2014/main" id="{5ED44606-B9C4-644B-9801-52789AC30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21566" y="1471966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humbs up - Free signs icons">
            <a:extLst>
              <a:ext uri="{FF2B5EF4-FFF2-40B4-BE49-F238E27FC236}">
                <a16:creationId xmlns:a16="http://schemas.microsoft.com/office/drawing/2014/main" id="{5620FF4F-6115-0F4E-8EA1-96F1602E1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431212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Thumbs up - Free signs icons">
            <a:extLst>
              <a:ext uri="{FF2B5EF4-FFF2-40B4-BE49-F238E27FC236}">
                <a16:creationId xmlns:a16="http://schemas.microsoft.com/office/drawing/2014/main" id="{15229F3F-5D9F-0747-8139-921BB7393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421566" y="4431212"/>
            <a:ext cx="887916" cy="887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244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96" y="18255"/>
            <a:ext cx="10515600" cy="1325563"/>
          </a:xfrm>
        </p:spPr>
        <p:txBody>
          <a:bodyPr/>
          <a:lstStyle/>
          <a:p>
            <a:r>
              <a:rPr lang="en-GB" dirty="0"/>
              <a:t>About you – where were you born?</a:t>
            </a:r>
          </a:p>
        </p:txBody>
      </p:sp>
      <p:pic>
        <p:nvPicPr>
          <p:cNvPr id="1026" name="Picture 2" descr="World Maps | Maps of all countries, cities and regions of The World">
            <a:extLst>
              <a:ext uri="{FF2B5EF4-FFF2-40B4-BE49-F238E27FC236}">
                <a16:creationId xmlns:a16="http://schemas.microsoft.com/office/drawing/2014/main" id="{A8FECB0D-C645-5041-A1E4-D1C9DEB02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702" y="1251033"/>
            <a:ext cx="9231185" cy="526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8838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96" y="18255"/>
            <a:ext cx="10515600" cy="1325563"/>
          </a:xfrm>
        </p:spPr>
        <p:txBody>
          <a:bodyPr/>
          <a:lstStyle/>
          <a:p>
            <a:r>
              <a:rPr lang="en-GB" dirty="0"/>
              <a:t>About you – where did you grow up?</a:t>
            </a:r>
          </a:p>
        </p:txBody>
      </p:sp>
      <p:pic>
        <p:nvPicPr>
          <p:cNvPr id="4" name="Picture 2" descr="World Maps | Maps of all countries, cities and regions of The World">
            <a:extLst>
              <a:ext uri="{FF2B5EF4-FFF2-40B4-BE49-F238E27FC236}">
                <a16:creationId xmlns:a16="http://schemas.microsoft.com/office/drawing/2014/main" id="{A8FECB0D-C645-5041-A1E4-D1C9DEB02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702" y="1251033"/>
            <a:ext cx="9231185" cy="526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162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10812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Did your parents speak English to you at home when you were growing up? 		Yes	No</a:t>
            </a:r>
          </a:p>
          <a:p>
            <a:endParaRPr lang="en-GB" dirty="0"/>
          </a:p>
          <a:p>
            <a:r>
              <a:rPr lang="en-GB" dirty="0"/>
              <a:t>If not, when did you learn it? </a:t>
            </a:r>
          </a:p>
          <a:p>
            <a:pPr lvl="1"/>
            <a:r>
              <a:rPr lang="en-GB" dirty="0"/>
              <a:t>Before I was 5 </a:t>
            </a:r>
          </a:p>
          <a:p>
            <a:pPr lvl="1"/>
            <a:r>
              <a:rPr lang="en-GB" dirty="0"/>
              <a:t>When I went to school </a:t>
            </a:r>
          </a:p>
          <a:p>
            <a:pPr lvl="1"/>
            <a:r>
              <a:rPr lang="en-GB" dirty="0"/>
              <a:t>As a teenager</a:t>
            </a:r>
          </a:p>
          <a:p>
            <a:pPr lvl="1"/>
            <a:r>
              <a:rPr lang="en-GB" dirty="0"/>
              <a:t>As an adult</a:t>
            </a:r>
          </a:p>
          <a:p>
            <a:endParaRPr lang="en-GB" dirty="0"/>
          </a:p>
          <a:p>
            <a:r>
              <a:rPr lang="en-GB" dirty="0"/>
              <a:t>Did your parents speak another language to you at home when you were growing up? 		Yes	No</a:t>
            </a:r>
          </a:p>
          <a:p>
            <a:endParaRPr lang="en-GB" dirty="0"/>
          </a:p>
        </p:txBody>
      </p:sp>
      <p:pic>
        <p:nvPicPr>
          <p:cNvPr id="2050" name="Picture 2" descr="Baby Face Avatar Happy Family Svg Png Icon Free Download (#471468) -  OnlineWebFonts.COM">
            <a:extLst>
              <a:ext uri="{FF2B5EF4-FFF2-40B4-BE49-F238E27FC236}">
                <a16:creationId xmlns:a16="http://schemas.microsoft.com/office/drawing/2014/main" id="{EDC36B54-7CA6-4B43-A9FE-B011B4B3E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050" y="862879"/>
            <a:ext cx="1604788" cy="165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School - Free buildings icons">
            <a:extLst>
              <a:ext uri="{FF2B5EF4-FFF2-40B4-BE49-F238E27FC236}">
                <a16:creationId xmlns:a16="http://schemas.microsoft.com/office/drawing/2014/main" id="{3217F65E-B4EC-3C40-BE45-BF09E3AC0C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069" y="3073689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103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Languages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59843"/>
            <a:ext cx="10515600" cy="3542783"/>
          </a:xfrm>
        </p:spPr>
        <p:txBody>
          <a:bodyPr numCol="2">
            <a:normAutofit/>
          </a:bodyPr>
          <a:lstStyle/>
          <a:p>
            <a:r>
              <a:rPr lang="en-GB" dirty="0"/>
              <a:t>French</a:t>
            </a:r>
          </a:p>
          <a:p>
            <a:r>
              <a:rPr lang="en-GB" dirty="0"/>
              <a:t>Spanish</a:t>
            </a:r>
          </a:p>
          <a:p>
            <a:r>
              <a:rPr lang="en-GB" dirty="0"/>
              <a:t>Hindi</a:t>
            </a:r>
          </a:p>
          <a:p>
            <a:r>
              <a:rPr lang="en-GB" dirty="0"/>
              <a:t>Arabic </a:t>
            </a:r>
          </a:p>
          <a:p>
            <a:r>
              <a:rPr lang="en-GB" dirty="0"/>
              <a:t>Mandarin</a:t>
            </a:r>
          </a:p>
          <a:p>
            <a:r>
              <a:rPr lang="en-GB" dirty="0"/>
              <a:t>Russian</a:t>
            </a:r>
          </a:p>
          <a:p>
            <a:r>
              <a:rPr lang="en-GB" dirty="0"/>
              <a:t>Urdu</a:t>
            </a:r>
          </a:p>
          <a:p>
            <a:r>
              <a:rPr lang="en-GB" dirty="0"/>
              <a:t>German</a:t>
            </a:r>
          </a:p>
          <a:p>
            <a:r>
              <a:rPr lang="en-GB" dirty="0"/>
              <a:t>Russian</a:t>
            </a:r>
          </a:p>
          <a:p>
            <a:r>
              <a:rPr lang="en-GB" dirty="0"/>
              <a:t>Japanese</a:t>
            </a:r>
          </a:p>
          <a:p>
            <a:r>
              <a:rPr lang="en-GB" dirty="0" err="1"/>
              <a:t>Africaans</a:t>
            </a:r>
            <a:endParaRPr lang="en-GB" dirty="0"/>
          </a:p>
          <a:p>
            <a:r>
              <a:rPr lang="en-GB" dirty="0"/>
              <a:t>Italian</a:t>
            </a:r>
          </a:p>
          <a:p>
            <a:r>
              <a:rPr lang="en-GB" dirty="0"/>
              <a:t>Polish</a:t>
            </a:r>
          </a:p>
          <a:p>
            <a:r>
              <a:rPr lang="en-GB" dirty="0"/>
              <a:t>Other __________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15C5D1-E000-2E43-B339-C94FECFFB92C}"/>
              </a:ext>
            </a:extLst>
          </p:cNvPr>
          <p:cNvSpPr txBox="1"/>
          <p:nvPr/>
        </p:nvSpPr>
        <p:spPr>
          <a:xfrm>
            <a:off x="838200" y="1605736"/>
            <a:ext cx="69772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What other languages do you speak? 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43929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your stroke / injury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8557"/>
            <a:ext cx="10515600" cy="4234069"/>
          </a:xfrm>
        </p:spPr>
        <p:txBody>
          <a:bodyPr numCol="1">
            <a:normAutofit fontScale="92500" lnSpcReduction="20000"/>
          </a:bodyPr>
          <a:lstStyle/>
          <a:p>
            <a:r>
              <a:rPr lang="en-GB" dirty="0"/>
              <a:t>When did you have your stroke / injury?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Can you tell me about what happened? </a:t>
            </a:r>
          </a:p>
          <a:p>
            <a:pPr lvl="1"/>
            <a:r>
              <a:rPr lang="en-GB" dirty="0"/>
              <a:t>Stroke – clot </a:t>
            </a:r>
          </a:p>
          <a:p>
            <a:pPr lvl="1"/>
            <a:r>
              <a:rPr lang="en-GB" dirty="0"/>
              <a:t>Stroke – bleed / haemorrhage</a:t>
            </a:r>
          </a:p>
          <a:p>
            <a:pPr lvl="1"/>
            <a:r>
              <a:rPr lang="en-GB" dirty="0"/>
              <a:t>Injury</a:t>
            </a:r>
          </a:p>
          <a:p>
            <a:pPr lvl="1"/>
            <a:r>
              <a:rPr lang="en-GB" dirty="0"/>
              <a:t>Infection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F86A810-FD3A-7F48-AB95-E78CD69238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53371" y="2460639"/>
          <a:ext cx="5785290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810">
                  <a:extLst>
                    <a:ext uri="{9D8B030D-6E8A-4147-A177-3AD203B41FA5}">
                      <a16:colId xmlns:a16="http://schemas.microsoft.com/office/drawing/2014/main" val="2677742408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417960501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3824066799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3077881274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034285735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439024652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2451897198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3075110261"/>
                    </a:ext>
                  </a:extLst>
                </a:gridCol>
                <a:gridCol w="642810">
                  <a:extLst>
                    <a:ext uri="{9D8B030D-6E8A-4147-A177-3AD203B41FA5}">
                      <a16:colId xmlns:a16="http://schemas.microsoft.com/office/drawing/2014/main" val="12665539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813916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084C3DF-3BEE-5A41-AF92-9942E25F97D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71353" y="2994991"/>
          <a:ext cx="8128002" cy="792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3379759709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48379364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684897101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2161446810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408965150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8971322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dirty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June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081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July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August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October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November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December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331642"/>
                  </a:ext>
                </a:extLst>
              </a:tr>
            </a:tbl>
          </a:graphicData>
        </a:graphic>
      </p:graphicFrame>
      <p:pic>
        <p:nvPicPr>
          <p:cNvPr id="3076" name="Picture 4" descr="Careskills Academy Provides Accredited Social Care - Brain Stroke Icon Png  | Full Size PNG Download | SeekPNG">
            <a:extLst>
              <a:ext uri="{FF2B5EF4-FFF2-40B4-BE49-F238E27FC236}">
                <a16:creationId xmlns:a16="http://schemas.microsoft.com/office/drawing/2014/main" id="{7434BDBE-06B5-134C-8C64-F8171736E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126" y="137491"/>
            <a:ext cx="2312823" cy="232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522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13F55-10F4-4241-958B-E8C0E2AE9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your speech /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B711B-5427-AF42-A5DC-A7820E40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0627"/>
            <a:ext cx="10515600" cy="4624318"/>
          </a:xfrm>
        </p:spPr>
        <p:txBody>
          <a:bodyPr numCol="1">
            <a:normAutofit/>
          </a:bodyPr>
          <a:lstStyle/>
          <a:p>
            <a:r>
              <a:rPr lang="en-GB" dirty="0"/>
              <a:t>Do you find any of these things difficult? </a:t>
            </a:r>
          </a:p>
          <a:p>
            <a:pPr lvl="1"/>
            <a:r>
              <a:rPr lang="en-GB" dirty="0"/>
              <a:t>Being understood by other people </a:t>
            </a:r>
          </a:p>
          <a:p>
            <a:pPr lvl="1"/>
            <a:r>
              <a:rPr lang="en-GB" dirty="0"/>
              <a:t>Thinking of the words to say </a:t>
            </a:r>
          </a:p>
          <a:p>
            <a:pPr lvl="1"/>
            <a:r>
              <a:rPr lang="en-GB" dirty="0"/>
              <a:t>Knowing what to say but the word coming out wrong </a:t>
            </a:r>
          </a:p>
          <a:p>
            <a:pPr lvl="1"/>
            <a:r>
              <a:rPr lang="en-GB" dirty="0"/>
              <a:t>Making your voice loud enough</a:t>
            </a:r>
          </a:p>
          <a:p>
            <a:pPr lvl="1"/>
            <a:r>
              <a:rPr lang="en-GB" dirty="0"/>
              <a:t>Breathing in the right places </a:t>
            </a:r>
          </a:p>
          <a:p>
            <a:pPr lvl="1"/>
            <a:r>
              <a:rPr lang="en-GB" dirty="0"/>
              <a:t>Understanding what other people are saying to you </a:t>
            </a:r>
          </a:p>
          <a:p>
            <a:pPr lvl="1"/>
            <a:r>
              <a:rPr lang="en-GB" dirty="0"/>
              <a:t>Reading</a:t>
            </a:r>
          </a:p>
          <a:p>
            <a:pPr lvl="1"/>
            <a:r>
              <a:rPr lang="en-GB" dirty="0"/>
              <a:t>Writing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Anything else? </a:t>
            </a:r>
          </a:p>
        </p:txBody>
      </p:sp>
      <p:pic>
        <p:nvPicPr>
          <p:cNvPr id="4098" name="Picture 2" descr="Talking - Free people icons">
            <a:extLst>
              <a:ext uri="{FF2B5EF4-FFF2-40B4-BE49-F238E27FC236}">
                <a16:creationId xmlns:a16="http://schemas.microsoft.com/office/drawing/2014/main" id="{D556B915-91FD-7F49-BF62-5DB14BD5D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1431" y="406689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587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1692</Words>
  <Application>Microsoft Office PowerPoint</Application>
  <PresentationFormat>Widescreen</PresentationFormat>
  <Paragraphs>456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PowerPoint Presentation</vt:lpstr>
      <vt:lpstr>Pre-trial questionnaire</vt:lpstr>
      <vt:lpstr>About you</vt:lpstr>
      <vt:lpstr>About you – where were you born?</vt:lpstr>
      <vt:lpstr>About you – where did you grow up?</vt:lpstr>
      <vt:lpstr>Languages</vt:lpstr>
      <vt:lpstr>Languages</vt:lpstr>
      <vt:lpstr>About your stroke / injury</vt:lpstr>
      <vt:lpstr>About your speech / language</vt:lpstr>
      <vt:lpstr>Speech and language therapy</vt:lpstr>
      <vt:lpstr>Speech and language therapy</vt:lpstr>
      <vt:lpstr>Speech and language therapy</vt:lpstr>
      <vt:lpstr>Speech and language apps</vt:lpstr>
      <vt:lpstr>PowerPoint Presentation</vt:lpstr>
      <vt:lpstr>Speech and language apps</vt:lpstr>
      <vt:lpstr>Speech and language apps</vt:lpstr>
      <vt:lpstr>Using technology</vt:lpstr>
      <vt:lpstr>Your goals</vt:lpstr>
      <vt:lpstr>Post-trial questionnaire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Post-study questionnaire</dc:title>
  <dc:creator>Harvey, Hannah</dc:creator>
  <cp:lastModifiedBy>Michael Dean</cp:lastModifiedBy>
  <cp:revision>13</cp:revision>
  <dcterms:created xsi:type="dcterms:W3CDTF">2022-03-22T11:15:31Z</dcterms:created>
  <dcterms:modified xsi:type="dcterms:W3CDTF">2023-01-04T15:05:53Z</dcterms:modified>
</cp:coreProperties>
</file>