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E1B276-A4D6-4F53-BE3A-4C8BF49ECDCA}" v="57" dt="2024-11-21T14:28:03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3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iversityofcambridgecloud-my.sharepoint.com/personal/yk396_cam_ac_uk/Documents/CCP%20MAGIC_project/5_Paper_Col-0_Can-0/241117_GOanalysis/241119_mRNA_GO_enrichment_mast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iversityofcambridgecloud-my.sharepoint.com/personal/yk396_cam_ac_uk/Documents/CCP%20MAGIC_project/5_Paper_Col-0_Can-0/241117_GOanalysis/241118_iBAQ_v3_GO_enrichment_maset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mRNA_report!$E$29</c:f>
              <c:strCache>
                <c:ptCount val="1"/>
                <c:pt idx="0">
                  <c:v>Enrichment factor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D6-411E-BB9A-02FF1F308F11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D6-411E-BB9A-02FF1F308F11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D6-411E-BB9A-02FF1F308F11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D6-411E-BB9A-02FF1F308F11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3D6-411E-BB9A-02FF1F308F11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3D6-411E-BB9A-02FF1F308F11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3D6-411E-BB9A-02FF1F308F11}"/>
              </c:ext>
            </c:extLst>
          </c:dPt>
          <c:dPt>
            <c:idx val="7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3D6-411E-BB9A-02FF1F308F11}"/>
              </c:ext>
            </c:extLst>
          </c:dPt>
          <c:dPt>
            <c:idx val="8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3D6-411E-BB9A-02FF1F308F11}"/>
              </c:ext>
            </c:extLst>
          </c:dPt>
          <c:dPt>
            <c:idx val="9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3D6-411E-BB9A-02FF1F308F11}"/>
              </c:ext>
            </c:extLst>
          </c:dPt>
          <c:dPt>
            <c:idx val="1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3D6-411E-BB9A-02FF1F308F11}"/>
              </c:ext>
            </c:extLst>
          </c:dPt>
          <c:dPt>
            <c:idx val="1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3D6-411E-BB9A-02FF1F308F11}"/>
              </c:ext>
            </c:extLst>
          </c:dPt>
          <c:dPt>
            <c:idx val="1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3D6-411E-BB9A-02FF1F308F11}"/>
              </c:ext>
            </c:extLst>
          </c:dPt>
          <c:dPt>
            <c:idx val="1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F3D6-411E-BB9A-02FF1F308F11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F3D6-411E-BB9A-02FF1F308F11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F3D6-411E-BB9A-02FF1F308F11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F3D6-411E-BB9A-02FF1F308F11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F3D6-411E-BB9A-02FF1F308F11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F3D6-411E-BB9A-02FF1F308F11}"/>
              </c:ext>
            </c:extLst>
          </c:dPt>
          <c:cat>
            <c:multiLvlStrRef>
              <c:f>mRNA_report!$C$30:$D$51</c:f>
              <c:multiLvlStrCache>
                <c:ptCount val="22"/>
                <c:lvl>
                  <c:pt idx="0">
                    <c:v>serine-type carboxypeptidase activity</c:v>
                  </c:pt>
                  <c:pt idx="1">
                    <c:v>xyloglucan:xyloglucosyl transferase activity</c:v>
                  </c:pt>
                  <c:pt idx="2">
                    <c:v>glucosinolate biosynthetic process</c:v>
                  </c:pt>
                  <c:pt idx="3">
                    <c:v>proton-transporting ATPase activity, rotational mechanism</c:v>
                  </c:pt>
                  <c:pt idx="4">
                    <c:v>hydrolase activity, hydrolyzing O-glycosyl compounds</c:v>
                  </c:pt>
                  <c:pt idx="5">
                    <c:v>monooxygenase activity</c:v>
                  </c:pt>
                  <c:pt idx="6">
                    <c:v>xyloglucan metabolic process</c:v>
                  </c:pt>
                  <c:pt idx="7">
                    <c:v>pyridoxal phosphate binding</c:v>
                  </c:pt>
                  <c:pt idx="8">
                    <c:v>polysaccharide binding</c:v>
                  </c:pt>
                  <c:pt idx="9">
                    <c:v>copper ion binding</c:v>
                  </c:pt>
                  <c:pt idx="10">
                    <c:v>lysosome</c:v>
                  </c:pt>
                  <c:pt idx="11">
                    <c:v>carbohydrate binding</c:v>
                  </c:pt>
                  <c:pt idx="12">
                    <c:v>heme binding</c:v>
                  </c:pt>
                  <c:pt idx="13">
                    <c:v>secondary metabolic process</c:v>
                  </c:pt>
                  <c:pt idx="14">
                    <c:v>phragmoplast</c:v>
                  </c:pt>
                  <c:pt idx="15">
                    <c:v>ADP binding</c:v>
                  </c:pt>
                  <c:pt idx="16">
                    <c:v>motor activity</c:v>
                  </c:pt>
                  <c:pt idx="17">
                    <c:v>microtubule binding</c:v>
                  </c:pt>
                  <c:pt idx="18">
                    <c:v>defense response</c:v>
                  </c:pt>
                  <c:pt idx="19">
                    <c:v>monooxygenase activity</c:v>
                  </c:pt>
                  <c:pt idx="20">
                    <c:v>quercetin 3-O-glucosyltransferase activity</c:v>
                  </c:pt>
                  <c:pt idx="21">
                    <c:v>polysaccharide binding</c:v>
                  </c:pt>
                </c:lvl>
                <c:lvl>
                  <c:pt idx="0">
                    <c:v>up_Can</c:v>
                  </c:pt>
                  <c:pt idx="14">
                    <c:v>up_Col</c:v>
                  </c:pt>
                  <c:pt idx="19">
                    <c:v>all_DEGs</c:v>
                  </c:pt>
                </c:lvl>
              </c:multiLvlStrCache>
            </c:multiLvlStrRef>
          </c:cat>
          <c:val>
            <c:numRef>
              <c:f>mRNA_report!$E$30:$E$51</c:f>
              <c:numCache>
                <c:formatCode>General</c:formatCode>
                <c:ptCount val="22"/>
                <c:pt idx="0">
                  <c:v>3.0609999999999999</c:v>
                </c:pt>
                <c:pt idx="1">
                  <c:v>3.0430000000000001</c:v>
                </c:pt>
                <c:pt idx="2">
                  <c:v>2.9962</c:v>
                </c:pt>
                <c:pt idx="3">
                  <c:v>2.7309000000000001</c:v>
                </c:pt>
                <c:pt idx="4">
                  <c:v>2.6751</c:v>
                </c:pt>
                <c:pt idx="5">
                  <c:v>2.5748000000000002</c:v>
                </c:pt>
                <c:pt idx="6">
                  <c:v>2.5535000000000001</c:v>
                </c:pt>
                <c:pt idx="7">
                  <c:v>2.2837000000000001</c:v>
                </c:pt>
                <c:pt idx="8">
                  <c:v>2.0807000000000002</c:v>
                </c:pt>
                <c:pt idx="9">
                  <c:v>1.8452999999999999</c:v>
                </c:pt>
                <c:pt idx="10">
                  <c:v>1.8391999999999999</c:v>
                </c:pt>
                <c:pt idx="11">
                  <c:v>1.7834000000000001</c:v>
                </c:pt>
                <c:pt idx="12">
                  <c:v>1.7441</c:v>
                </c:pt>
                <c:pt idx="13">
                  <c:v>1.587</c:v>
                </c:pt>
                <c:pt idx="14">
                  <c:v>2.0608</c:v>
                </c:pt>
                <c:pt idx="15">
                  <c:v>2.0571000000000002</c:v>
                </c:pt>
                <c:pt idx="16">
                  <c:v>1.9408000000000001</c:v>
                </c:pt>
                <c:pt idx="17">
                  <c:v>1.9136</c:v>
                </c:pt>
                <c:pt idx="18">
                  <c:v>1.7327999999999999</c:v>
                </c:pt>
                <c:pt idx="19">
                  <c:v>1.6986000000000001</c:v>
                </c:pt>
                <c:pt idx="20">
                  <c:v>1.6660999999999999</c:v>
                </c:pt>
                <c:pt idx="21">
                  <c:v>1.6487000000000001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F3D6-411E-BB9A-02FF1F308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6008144"/>
        <c:axId val="1226000944"/>
      </c:barChart>
      <c:scatterChart>
        <c:scatterStyle val="lineMarker"/>
        <c:varyColors val="0"/>
        <c:ser>
          <c:idx val="1"/>
          <c:order val="1"/>
          <c:tx>
            <c:strRef>
              <c:f>mRNA_report!$F$29</c:f>
              <c:strCache>
                <c:ptCount val="1"/>
                <c:pt idx="0">
                  <c:v>Benj. Hoch. FDR (-log10)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multiLvlStrRef>
              <c:f>mRNA_report!$C$30:$D$51</c:f>
              <c:multiLvlStrCache>
                <c:ptCount val="22"/>
                <c:lvl>
                  <c:pt idx="0">
                    <c:v>serine-type carboxypeptidase activity</c:v>
                  </c:pt>
                  <c:pt idx="1">
                    <c:v>xyloglucan:xyloglucosyl transferase activity</c:v>
                  </c:pt>
                  <c:pt idx="2">
                    <c:v>glucosinolate biosynthetic process</c:v>
                  </c:pt>
                  <c:pt idx="3">
                    <c:v>proton-transporting ATPase activity, rotational mechanism</c:v>
                  </c:pt>
                  <c:pt idx="4">
                    <c:v>hydrolase activity, hydrolyzing O-glycosyl compounds</c:v>
                  </c:pt>
                  <c:pt idx="5">
                    <c:v>monooxygenase activity</c:v>
                  </c:pt>
                  <c:pt idx="6">
                    <c:v>xyloglucan metabolic process</c:v>
                  </c:pt>
                  <c:pt idx="7">
                    <c:v>pyridoxal phosphate binding</c:v>
                  </c:pt>
                  <c:pt idx="8">
                    <c:v>polysaccharide binding</c:v>
                  </c:pt>
                  <c:pt idx="9">
                    <c:v>copper ion binding</c:v>
                  </c:pt>
                  <c:pt idx="10">
                    <c:v>lysosome</c:v>
                  </c:pt>
                  <c:pt idx="11">
                    <c:v>carbohydrate binding</c:v>
                  </c:pt>
                  <c:pt idx="12">
                    <c:v>heme binding</c:v>
                  </c:pt>
                  <c:pt idx="13">
                    <c:v>secondary metabolic process</c:v>
                  </c:pt>
                  <c:pt idx="14">
                    <c:v>phragmoplast</c:v>
                  </c:pt>
                  <c:pt idx="15">
                    <c:v>ADP binding</c:v>
                  </c:pt>
                  <c:pt idx="16">
                    <c:v>motor activity</c:v>
                  </c:pt>
                  <c:pt idx="17">
                    <c:v>microtubule binding</c:v>
                  </c:pt>
                  <c:pt idx="18">
                    <c:v>defense response</c:v>
                  </c:pt>
                  <c:pt idx="19">
                    <c:v>monooxygenase activity</c:v>
                  </c:pt>
                  <c:pt idx="20">
                    <c:v>quercetin 3-O-glucosyltransferase activity</c:v>
                  </c:pt>
                  <c:pt idx="21">
                    <c:v>polysaccharide binding</c:v>
                  </c:pt>
                </c:lvl>
                <c:lvl>
                  <c:pt idx="0">
                    <c:v>up_Can</c:v>
                  </c:pt>
                  <c:pt idx="14">
                    <c:v>up_Col</c:v>
                  </c:pt>
                  <c:pt idx="19">
                    <c:v>all_DEGs</c:v>
                  </c:pt>
                </c:lvl>
              </c:multiLvlStrCache>
            </c:multiLvlStrRef>
          </c:xVal>
          <c:yVal>
            <c:numRef>
              <c:f>mRNA_report!$F$30:$F$51</c:f>
              <c:numCache>
                <c:formatCode>0.000</c:formatCode>
                <c:ptCount val="22"/>
                <c:pt idx="0">
                  <c:v>3.0271401980412334</c:v>
                </c:pt>
                <c:pt idx="1">
                  <c:v>1.914531030113328</c:v>
                </c:pt>
                <c:pt idx="2">
                  <c:v>2.6192281565599931</c:v>
                </c:pt>
                <c:pt idx="3">
                  <c:v>1.6199516492630748</c:v>
                </c:pt>
                <c:pt idx="4">
                  <c:v>1.9096713931765776</c:v>
                </c:pt>
                <c:pt idx="5">
                  <c:v>2.8033541132129125</c:v>
                </c:pt>
                <c:pt idx="6">
                  <c:v>1.9308871486128791</c:v>
                </c:pt>
                <c:pt idx="7">
                  <c:v>1.6336891332332644</c:v>
                </c:pt>
                <c:pt idx="8">
                  <c:v>1.5828605902726745</c:v>
                </c:pt>
                <c:pt idx="9">
                  <c:v>3.2447122194606921</c:v>
                </c:pt>
                <c:pt idx="10">
                  <c:v>1.5823788621361057</c:v>
                </c:pt>
                <c:pt idx="11">
                  <c:v>3.7232166152997315</c:v>
                </c:pt>
                <c:pt idx="12">
                  <c:v>1.5298248033448205</c:v>
                </c:pt>
                <c:pt idx="13">
                  <c:v>3.7284604144061966</c:v>
                </c:pt>
                <c:pt idx="14">
                  <c:v>1.7044548901882588</c:v>
                </c:pt>
                <c:pt idx="15">
                  <c:v>3.6289136575052061</c:v>
                </c:pt>
                <c:pt idx="16">
                  <c:v>2.83612334435308</c:v>
                </c:pt>
                <c:pt idx="17">
                  <c:v>3.2495764667126812</c:v>
                </c:pt>
                <c:pt idx="18">
                  <c:v>3.3859680177989619</c:v>
                </c:pt>
                <c:pt idx="19">
                  <c:v>1.5634239360009399</c:v>
                </c:pt>
                <c:pt idx="20">
                  <c:v>1.6384043606817655</c:v>
                </c:pt>
                <c:pt idx="21">
                  <c:v>2.0121461174960045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7-F3D6-411E-BB9A-02FF1F308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618544"/>
        <c:axId val="326616624"/>
      </c:scatterChart>
      <c:catAx>
        <c:axId val="122600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6000944"/>
        <c:crosses val="autoZero"/>
        <c:auto val="1"/>
        <c:lblAlgn val="ctr"/>
        <c:lblOffset val="100"/>
        <c:noMultiLvlLbl val="0"/>
      </c:catAx>
      <c:valAx>
        <c:axId val="1226000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6008144"/>
        <c:crosses val="autoZero"/>
        <c:crossBetween val="between"/>
      </c:valAx>
      <c:valAx>
        <c:axId val="326616624"/>
        <c:scaling>
          <c:orientation val="minMax"/>
        </c:scaling>
        <c:delete val="0"/>
        <c:axPos val="r"/>
        <c:numFmt formatCode="0.000" sourceLinked="1"/>
        <c:majorTickMark val="out"/>
        <c:minorTickMark val="none"/>
        <c:tickLblPos val="nextTo"/>
        <c:spPr>
          <a:noFill/>
          <a:ln>
            <a:solidFill>
              <a:srgbClr val="FF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26618544"/>
        <c:crosses val="max"/>
        <c:crossBetween val="midCat"/>
      </c:valAx>
      <c:valAx>
        <c:axId val="326618544"/>
        <c:scaling>
          <c:orientation val="minMax"/>
        </c:scaling>
        <c:delete val="1"/>
        <c:axPos val="t"/>
        <c:majorTickMark val="out"/>
        <c:minorTickMark val="none"/>
        <c:tickLblPos val="nextTo"/>
        <c:crossAx val="326616624"/>
        <c:crosses val="max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'[241118_iBAQ_v3_GO_enrichment_master.xlsx]Protein_report'!$E$24</c:f>
              <c:strCache>
                <c:ptCount val="1"/>
                <c:pt idx="0">
                  <c:v>Enrichment factor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C-47EB-B425-2EB6B3194B12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73C-47EB-B425-2EB6B3194B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73C-47EB-B425-2EB6B3194B1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73C-47EB-B425-2EB6B3194B1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73C-47EB-B425-2EB6B3194B1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73C-47EB-B425-2EB6B3194B12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873C-47EB-B425-2EB6B3194B12}"/>
              </c:ext>
            </c:extLst>
          </c:dPt>
          <c:cat>
            <c:multiLvlStrRef>
              <c:f>'[241118_iBAQ_v3_GO_enrichment_master.xlsx]Protein_report'!$C$25:$D$36</c:f>
              <c:multiLvlStrCache>
                <c:ptCount val="12"/>
                <c:lvl>
                  <c:pt idx="0">
                    <c:v>glucosinolate biosynthetic process</c:v>
                  </c:pt>
                  <c:pt idx="1">
                    <c:v>regulation of molecular function</c:v>
                  </c:pt>
                  <c:pt idx="2">
                    <c:v>abscission</c:v>
                  </c:pt>
                  <c:pt idx="3">
                    <c:v>plant-type hypersensitive response</c:v>
                  </c:pt>
                  <c:pt idx="4">
                    <c:v>cell death</c:v>
                  </c:pt>
                  <c:pt idx="5">
                    <c:v>response to biotic stimulus</c:v>
                  </c:pt>
                  <c:pt idx="6">
                    <c:v>response to external stimulus</c:v>
                  </c:pt>
                  <c:pt idx="7">
                    <c:v>ADP binding</c:v>
                  </c:pt>
                  <c:pt idx="8">
                    <c:v>plant-type hypersensitive response</c:v>
                  </c:pt>
                  <c:pt idx="9">
                    <c:v>abscission</c:v>
                  </c:pt>
                  <c:pt idx="10">
                    <c:v>cell death</c:v>
                  </c:pt>
                  <c:pt idx="11">
                    <c:v>signaling receptor activity</c:v>
                  </c:pt>
                </c:lvl>
                <c:lvl>
                  <c:pt idx="0">
                    <c:v>up_Can</c:v>
                  </c:pt>
                  <c:pt idx="2">
                    <c:v>up_Col</c:v>
                  </c:pt>
                  <c:pt idx="7">
                    <c:v>all_DEPs</c:v>
                  </c:pt>
                </c:lvl>
              </c:multiLvlStrCache>
            </c:multiLvlStrRef>
          </c:cat>
          <c:val>
            <c:numRef>
              <c:f>'[241118_iBAQ_v3_GO_enrichment_master.xlsx]Protein_report'!$E$25:$E$36</c:f>
              <c:numCache>
                <c:formatCode>General</c:formatCode>
                <c:ptCount val="12"/>
                <c:pt idx="0">
                  <c:v>6.5395000000000003</c:v>
                </c:pt>
                <c:pt idx="1">
                  <c:v>3.2134</c:v>
                </c:pt>
                <c:pt idx="2">
                  <c:v>4.7775999999999996</c:v>
                </c:pt>
                <c:pt idx="3">
                  <c:v>4.3331999999999997</c:v>
                </c:pt>
                <c:pt idx="4">
                  <c:v>2.3887999999999998</c:v>
                </c:pt>
                <c:pt idx="5">
                  <c:v>1.7282</c:v>
                </c:pt>
                <c:pt idx="6">
                  <c:v>1.6861999999999999</c:v>
                </c:pt>
                <c:pt idx="7">
                  <c:v>3.52</c:v>
                </c:pt>
                <c:pt idx="8">
                  <c:v>3.1202999999999999</c:v>
                </c:pt>
                <c:pt idx="9">
                  <c:v>3.1057999999999999</c:v>
                </c:pt>
                <c:pt idx="10">
                  <c:v>1.9325000000000001</c:v>
                </c:pt>
                <c:pt idx="11">
                  <c:v>1.8634999999999999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73C-47EB-B425-2EB6B3194B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6008144"/>
        <c:axId val="1226000944"/>
      </c:barChart>
      <c:scatterChart>
        <c:scatterStyle val="lineMarker"/>
        <c:varyColors val="0"/>
        <c:ser>
          <c:idx val="1"/>
          <c:order val="1"/>
          <c:tx>
            <c:strRef>
              <c:f>'[241118_iBAQ_v3_GO_enrichment_master.xlsx]Protein_report'!$F$24</c:f>
              <c:strCache>
                <c:ptCount val="1"/>
                <c:pt idx="0">
                  <c:v>Benj. Hoch. FDR (-log10)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multiLvlStrRef>
              <c:f>'[241118_iBAQ_v3_GO_enrichment_master.xlsx]Protein_report'!$C$25:$D$36</c:f>
              <c:multiLvlStrCache>
                <c:ptCount val="12"/>
                <c:lvl>
                  <c:pt idx="0">
                    <c:v>glucosinolate biosynthetic process</c:v>
                  </c:pt>
                  <c:pt idx="1">
                    <c:v>regulation of molecular function</c:v>
                  </c:pt>
                  <c:pt idx="2">
                    <c:v>abscission</c:v>
                  </c:pt>
                  <c:pt idx="3">
                    <c:v>plant-type hypersensitive response</c:v>
                  </c:pt>
                  <c:pt idx="4">
                    <c:v>cell death</c:v>
                  </c:pt>
                  <c:pt idx="5">
                    <c:v>response to biotic stimulus</c:v>
                  </c:pt>
                  <c:pt idx="6">
                    <c:v>response to external stimulus</c:v>
                  </c:pt>
                  <c:pt idx="7">
                    <c:v>ADP binding</c:v>
                  </c:pt>
                  <c:pt idx="8">
                    <c:v>plant-type hypersensitive response</c:v>
                  </c:pt>
                  <c:pt idx="9">
                    <c:v>abscission</c:v>
                  </c:pt>
                  <c:pt idx="10">
                    <c:v>cell death</c:v>
                  </c:pt>
                  <c:pt idx="11">
                    <c:v>signaling receptor activity</c:v>
                  </c:pt>
                </c:lvl>
                <c:lvl>
                  <c:pt idx="0">
                    <c:v>up_Can</c:v>
                  </c:pt>
                  <c:pt idx="2">
                    <c:v>up_Col</c:v>
                  </c:pt>
                  <c:pt idx="7">
                    <c:v>all_DEPs</c:v>
                  </c:pt>
                </c:lvl>
              </c:multiLvlStrCache>
            </c:multiLvlStrRef>
          </c:xVal>
          <c:yVal>
            <c:numRef>
              <c:f>'[241118_iBAQ_v3_GO_enrichment_master.xlsx]Protein_report'!$F$25:$F$36</c:f>
              <c:numCache>
                <c:formatCode>General</c:formatCode>
                <c:ptCount val="12"/>
                <c:pt idx="0">
                  <c:v>1.5259878148301498</c:v>
                </c:pt>
                <c:pt idx="1">
                  <c:v>1.584676017300308</c:v>
                </c:pt>
                <c:pt idx="2">
                  <c:v>1.5956110644694559</c:v>
                </c:pt>
                <c:pt idx="3">
                  <c:v>1.6849117269116829</c:v>
                </c:pt>
                <c:pt idx="4">
                  <c:v>2.5002029833266102</c:v>
                </c:pt>
                <c:pt idx="5">
                  <c:v>4.2947351376825962</c:v>
                </c:pt>
                <c:pt idx="6">
                  <c:v>4.2947351376825962</c:v>
                </c:pt>
                <c:pt idx="7">
                  <c:v>2.6544106462593509</c:v>
                </c:pt>
                <c:pt idx="8">
                  <c:v>2.3883722685317128</c:v>
                </c:pt>
                <c:pt idx="9">
                  <c:v>1.6061792046591326</c:v>
                </c:pt>
                <c:pt idx="10">
                  <c:v>3.0575901003404851</c:v>
                </c:pt>
                <c:pt idx="11">
                  <c:v>1.8741610360049958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873C-47EB-B425-2EB6B3194B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8352096"/>
        <c:axId val="1228355936"/>
      </c:scatterChart>
      <c:catAx>
        <c:axId val="122600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6000944"/>
        <c:crosses val="autoZero"/>
        <c:auto val="1"/>
        <c:lblAlgn val="ctr"/>
        <c:lblOffset val="100"/>
        <c:noMultiLvlLbl val="0"/>
      </c:catAx>
      <c:valAx>
        <c:axId val="1226000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6008144"/>
        <c:crosses val="autoZero"/>
        <c:crossBetween val="between"/>
      </c:valAx>
      <c:valAx>
        <c:axId val="122835593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rgbClr val="FF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228352096"/>
        <c:crosses val="max"/>
        <c:crossBetween val="midCat"/>
      </c:valAx>
      <c:valAx>
        <c:axId val="1228352096"/>
        <c:scaling>
          <c:orientation val="minMax"/>
        </c:scaling>
        <c:delete val="1"/>
        <c:axPos val="t"/>
        <c:majorTickMark val="out"/>
        <c:minorTickMark val="none"/>
        <c:tickLblPos val="nextTo"/>
        <c:crossAx val="1228355936"/>
        <c:crosses val="max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9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5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60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0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34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07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71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952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589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7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52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6F67-3D98-43A2-BAAE-D3023BE2B4BA}" type="datetimeFigureOut">
              <a:rPr lang="en-GB" smtClean="0"/>
              <a:t>08/12/2024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FAC-A821-4262-B068-5FD3A5877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6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2">
            <a:extLst>
              <a:ext uri="{FF2B5EF4-FFF2-40B4-BE49-F238E27FC236}">
                <a16:creationId xmlns:a16="http://schemas.microsoft.com/office/drawing/2014/main" id="{285072D9-5577-9835-2327-30608BFCEC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738819"/>
              </p:ext>
            </p:extLst>
          </p:nvPr>
        </p:nvGraphicFramePr>
        <p:xfrm>
          <a:off x="1209451" y="5089017"/>
          <a:ext cx="4223309" cy="3169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0A9A38F-BC30-6E50-54C4-88A91B0B2226}"/>
              </a:ext>
            </a:extLst>
          </p:cNvPr>
          <p:cNvSpPr txBox="1"/>
          <p:nvPr/>
        </p:nvSpPr>
        <p:spPr>
          <a:xfrm>
            <a:off x="699444" y="8500779"/>
            <a:ext cx="578903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X Differentially expressed transcripts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Of 17,771 transcripts quantified, 7.585 were differentially expressed (FDR &lt;0.05). A. Volcano plot showing the relationship between statistical significance (adjusted p-value) on the y-axis and the biological significance (log2 fold change) on the x-axis. B. Gene ontology terms enrichment for different groups of differentially expressed genes (DEGs).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CC2C8-7E50-0B3E-7801-8613B69B1590}"/>
              </a:ext>
            </a:extLst>
          </p:cNvPr>
          <p:cNvSpPr txBox="1"/>
          <p:nvPr/>
        </p:nvSpPr>
        <p:spPr>
          <a:xfrm>
            <a:off x="1002082" y="864934"/>
            <a:ext cx="281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B6CEDA-6427-E024-CD7D-BC437A25D0D3}"/>
              </a:ext>
            </a:extLst>
          </p:cNvPr>
          <p:cNvSpPr txBox="1"/>
          <p:nvPr/>
        </p:nvSpPr>
        <p:spPr>
          <a:xfrm>
            <a:off x="1002082" y="4815585"/>
            <a:ext cx="281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6C06F8-EB4F-E3FD-277C-970A92A8EB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2"/>
          <a:stretch/>
        </p:blipFill>
        <p:spPr>
          <a:xfrm>
            <a:off x="1143066" y="1060761"/>
            <a:ext cx="4066181" cy="33065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383A67-A4F3-900E-1DE1-8E32C02B7DB4}"/>
              </a:ext>
            </a:extLst>
          </p:cNvPr>
          <p:cNvSpPr txBox="1"/>
          <p:nvPr/>
        </p:nvSpPr>
        <p:spPr>
          <a:xfrm rot="16200000">
            <a:off x="428781" y="2485740"/>
            <a:ext cx="12132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FDR (-Log10)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67B806-2AC9-FD51-1B67-1E16930F3FBC}"/>
              </a:ext>
            </a:extLst>
          </p:cNvPr>
          <p:cNvSpPr/>
          <p:nvPr/>
        </p:nvSpPr>
        <p:spPr>
          <a:xfrm>
            <a:off x="1133054" y="1118416"/>
            <a:ext cx="364565" cy="3065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DEAE97-6F27-8B43-9821-D5F374C41602}"/>
              </a:ext>
            </a:extLst>
          </p:cNvPr>
          <p:cNvCxnSpPr/>
          <p:nvPr/>
        </p:nvCxnSpPr>
        <p:spPr>
          <a:xfrm>
            <a:off x="1505607" y="1172633"/>
            <a:ext cx="0" cy="28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CEA8FA-C132-DC77-CE81-323DB888FECB}"/>
              </a:ext>
            </a:extLst>
          </p:cNvPr>
          <p:cNvSpPr txBox="1"/>
          <p:nvPr/>
        </p:nvSpPr>
        <p:spPr>
          <a:xfrm>
            <a:off x="1102911" y="1189262"/>
            <a:ext cx="3645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6ADF8C-3F10-65F3-D2B0-6775CB3515CB}"/>
              </a:ext>
            </a:extLst>
          </p:cNvPr>
          <p:cNvCxnSpPr/>
          <p:nvPr/>
        </p:nvCxnSpPr>
        <p:spPr>
          <a:xfrm>
            <a:off x="1415588" y="1290136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ECF5E4-7F6C-4247-D849-3511DCC073CA}"/>
              </a:ext>
            </a:extLst>
          </p:cNvPr>
          <p:cNvSpPr txBox="1"/>
          <p:nvPr/>
        </p:nvSpPr>
        <p:spPr>
          <a:xfrm>
            <a:off x="1153152" y="1709290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256BC9-4F6D-CEA9-2AEE-30498EFDD8E1}"/>
              </a:ext>
            </a:extLst>
          </p:cNvPr>
          <p:cNvCxnSpPr/>
          <p:nvPr/>
        </p:nvCxnSpPr>
        <p:spPr>
          <a:xfrm>
            <a:off x="1415588" y="1816725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633D3E-F593-4F11-3F8D-5B2E9AF04B70}"/>
              </a:ext>
            </a:extLst>
          </p:cNvPr>
          <p:cNvSpPr txBox="1"/>
          <p:nvPr/>
        </p:nvSpPr>
        <p:spPr>
          <a:xfrm>
            <a:off x="1163200" y="2236052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12C8777-54E9-9413-7899-4B4B067EA438}"/>
              </a:ext>
            </a:extLst>
          </p:cNvPr>
          <p:cNvCxnSpPr/>
          <p:nvPr/>
        </p:nvCxnSpPr>
        <p:spPr>
          <a:xfrm>
            <a:off x="1415588" y="2343487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5E67F0D-878A-47FD-D74E-04B098F875CC}"/>
              </a:ext>
            </a:extLst>
          </p:cNvPr>
          <p:cNvSpPr txBox="1"/>
          <p:nvPr/>
        </p:nvSpPr>
        <p:spPr>
          <a:xfrm>
            <a:off x="1158176" y="2762530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B7E0B1B-55A8-D410-95A2-B8FAEDBDF8AF}"/>
              </a:ext>
            </a:extLst>
          </p:cNvPr>
          <p:cNvCxnSpPr/>
          <p:nvPr/>
        </p:nvCxnSpPr>
        <p:spPr>
          <a:xfrm>
            <a:off x="1412182" y="2864941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E6EE8E3-3F29-8F7F-DA7B-36542418F75A}"/>
              </a:ext>
            </a:extLst>
          </p:cNvPr>
          <p:cNvSpPr txBox="1"/>
          <p:nvPr/>
        </p:nvSpPr>
        <p:spPr>
          <a:xfrm>
            <a:off x="1148128" y="3294315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381A593-BBFB-61B4-3C6C-903E7F436851}"/>
              </a:ext>
            </a:extLst>
          </p:cNvPr>
          <p:cNvCxnSpPr/>
          <p:nvPr/>
        </p:nvCxnSpPr>
        <p:spPr>
          <a:xfrm>
            <a:off x="1412182" y="3396726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882310D-8F96-CF3C-0C45-AB0A7E7BB242}"/>
              </a:ext>
            </a:extLst>
          </p:cNvPr>
          <p:cNvSpPr txBox="1"/>
          <p:nvPr/>
        </p:nvSpPr>
        <p:spPr>
          <a:xfrm>
            <a:off x="1221556" y="3810738"/>
            <a:ext cx="170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AD427E7-114D-2D16-B6AC-69540200D52E}"/>
              </a:ext>
            </a:extLst>
          </p:cNvPr>
          <p:cNvCxnSpPr/>
          <p:nvPr/>
        </p:nvCxnSpPr>
        <p:spPr>
          <a:xfrm>
            <a:off x="1412182" y="3913149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762C207-DC77-2748-8C83-3C48942EC327}"/>
              </a:ext>
            </a:extLst>
          </p:cNvPr>
          <p:cNvSpPr/>
          <p:nvPr/>
        </p:nvSpPr>
        <p:spPr>
          <a:xfrm rot="16200000">
            <a:off x="3106289" y="2616019"/>
            <a:ext cx="311276" cy="3191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FE3E95B-6A5C-D7D8-7B2F-87546EA76C01}"/>
              </a:ext>
            </a:extLst>
          </p:cNvPr>
          <p:cNvSpPr txBox="1"/>
          <p:nvPr/>
        </p:nvSpPr>
        <p:spPr>
          <a:xfrm>
            <a:off x="1689802" y="4157775"/>
            <a:ext cx="3645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405E80-7390-6560-2FAC-B7B482E572A8}"/>
              </a:ext>
            </a:extLst>
          </p:cNvPr>
          <p:cNvSpPr txBox="1"/>
          <p:nvPr/>
        </p:nvSpPr>
        <p:spPr>
          <a:xfrm>
            <a:off x="2246797" y="4157775"/>
            <a:ext cx="374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5100B3-CD6F-4AB3-7DC0-1349AAD817A5}"/>
              </a:ext>
            </a:extLst>
          </p:cNvPr>
          <p:cNvSpPr txBox="1"/>
          <p:nvPr/>
        </p:nvSpPr>
        <p:spPr>
          <a:xfrm>
            <a:off x="2846180" y="4157775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21C92C-FC31-C49E-7EDB-9ACFC4DDFE14}"/>
              </a:ext>
            </a:extLst>
          </p:cNvPr>
          <p:cNvSpPr txBox="1"/>
          <p:nvPr/>
        </p:nvSpPr>
        <p:spPr>
          <a:xfrm>
            <a:off x="3415422" y="4157775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DD4468-23A8-632A-F9FC-9B243567CDEB}"/>
              </a:ext>
            </a:extLst>
          </p:cNvPr>
          <p:cNvSpPr txBox="1"/>
          <p:nvPr/>
        </p:nvSpPr>
        <p:spPr>
          <a:xfrm>
            <a:off x="3983188" y="4157775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74D58B-699F-0ADA-08CE-81A7215B666E}"/>
              </a:ext>
            </a:extLst>
          </p:cNvPr>
          <p:cNvSpPr txBox="1"/>
          <p:nvPr/>
        </p:nvSpPr>
        <p:spPr>
          <a:xfrm>
            <a:off x="4548323" y="4157775"/>
            <a:ext cx="30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CC5C2B-E1C3-E82E-16F3-FBD4287B8F4F}"/>
              </a:ext>
            </a:extLst>
          </p:cNvPr>
          <p:cNvCxnSpPr>
            <a:cxnSpLocks/>
          </p:cNvCxnSpPr>
          <p:nvPr/>
        </p:nvCxnSpPr>
        <p:spPr>
          <a:xfrm rot="16200000">
            <a:off x="3331596" y="2234632"/>
            <a:ext cx="0" cy="363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4EE4B4-7CB3-DA8E-55A4-9D7C4B553505}"/>
              </a:ext>
            </a:extLst>
          </p:cNvPr>
          <p:cNvCxnSpPr>
            <a:cxnSpLocks/>
          </p:cNvCxnSpPr>
          <p:nvPr/>
        </p:nvCxnSpPr>
        <p:spPr>
          <a:xfrm rot="16200000">
            <a:off x="1824810" y="4097642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115BC8-5922-3097-4E0B-6B3BD4D53195}"/>
              </a:ext>
            </a:extLst>
          </p:cNvPr>
          <p:cNvCxnSpPr>
            <a:cxnSpLocks/>
          </p:cNvCxnSpPr>
          <p:nvPr/>
        </p:nvCxnSpPr>
        <p:spPr>
          <a:xfrm rot="16200000">
            <a:off x="2389006" y="4097642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981036A-8399-8CCD-6B44-CD4D52CDBCFA}"/>
              </a:ext>
            </a:extLst>
          </p:cNvPr>
          <p:cNvCxnSpPr>
            <a:cxnSpLocks/>
          </p:cNvCxnSpPr>
          <p:nvPr/>
        </p:nvCxnSpPr>
        <p:spPr>
          <a:xfrm rot="16200000">
            <a:off x="2955962" y="4097642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2CB084F-83DD-A9D8-DF6B-BFB0AB53B9F6}"/>
              </a:ext>
            </a:extLst>
          </p:cNvPr>
          <p:cNvCxnSpPr>
            <a:cxnSpLocks/>
          </p:cNvCxnSpPr>
          <p:nvPr/>
        </p:nvCxnSpPr>
        <p:spPr>
          <a:xfrm rot="16200000">
            <a:off x="3522634" y="4101048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0DEE73-A65B-4D4C-3DD0-979ACB5F5E5A}"/>
              </a:ext>
            </a:extLst>
          </p:cNvPr>
          <p:cNvCxnSpPr>
            <a:cxnSpLocks/>
          </p:cNvCxnSpPr>
          <p:nvPr/>
        </p:nvCxnSpPr>
        <p:spPr>
          <a:xfrm rot="16200000">
            <a:off x="4089588" y="4101048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AF76607-9020-B2BD-1CB0-4CE9BCFAEAB7}"/>
              </a:ext>
            </a:extLst>
          </p:cNvPr>
          <p:cNvCxnSpPr>
            <a:cxnSpLocks/>
          </p:cNvCxnSpPr>
          <p:nvPr/>
        </p:nvCxnSpPr>
        <p:spPr>
          <a:xfrm rot="16200000">
            <a:off x="4651231" y="4101048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4B43132-358D-D1A3-4CB1-A6448B19964A}"/>
              </a:ext>
            </a:extLst>
          </p:cNvPr>
          <p:cNvSpPr txBox="1"/>
          <p:nvPr/>
        </p:nvSpPr>
        <p:spPr>
          <a:xfrm>
            <a:off x="2855150" y="4389610"/>
            <a:ext cx="14463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Log2(Can/Col) fold change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0B2F666-EA9B-34FC-158B-B3C5F1B35CC6}"/>
              </a:ext>
            </a:extLst>
          </p:cNvPr>
          <p:cNvSpPr txBox="1"/>
          <p:nvPr/>
        </p:nvSpPr>
        <p:spPr>
          <a:xfrm>
            <a:off x="4776507" y="3059556"/>
            <a:ext cx="656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up_Can</a:t>
            </a:r>
            <a:b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(3,796)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7B76E4-A608-8E9E-866E-697E3A05A476}"/>
              </a:ext>
            </a:extLst>
          </p:cNvPr>
          <p:cNvSpPr txBox="1"/>
          <p:nvPr/>
        </p:nvSpPr>
        <p:spPr>
          <a:xfrm>
            <a:off x="1703003" y="3058864"/>
            <a:ext cx="601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up_Col</a:t>
            </a:r>
            <a:br>
              <a:rPr lang="en-US" sz="800" dirty="0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(3,789)</a:t>
            </a:r>
          </a:p>
        </p:txBody>
      </p:sp>
    </p:spTree>
    <p:extLst>
      <p:ext uri="{BB962C8B-B14F-4D97-AF65-F5344CB8AC3E}">
        <p14:creationId xmlns:p14="http://schemas.microsoft.com/office/powerpoint/2010/main" val="152786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차트 2">
            <a:extLst>
              <a:ext uri="{FF2B5EF4-FFF2-40B4-BE49-F238E27FC236}">
                <a16:creationId xmlns:a16="http://schemas.microsoft.com/office/drawing/2014/main" id="{87E3A48A-5AFE-D1B2-9870-7D727992E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801219"/>
              </p:ext>
            </p:extLst>
          </p:nvPr>
        </p:nvGraphicFramePr>
        <p:xfrm>
          <a:off x="1511705" y="4927948"/>
          <a:ext cx="3800724" cy="32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E68EB98-ABC8-C8E5-CDC4-93CFDF8D4265}"/>
              </a:ext>
            </a:extLst>
          </p:cNvPr>
          <p:cNvSpPr txBox="1"/>
          <p:nvPr/>
        </p:nvSpPr>
        <p:spPr>
          <a:xfrm>
            <a:off x="699444" y="8500779"/>
            <a:ext cx="57890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Y Differentially expressed proteins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Of 8915 proteins quantified, 1196 were differentially expressed (&gt;2-fold-change, adj. p &lt;0.05). A. Volcano plot showing the relationship between statistical significance (adjusted p-value) on the y-axis and the biological significance (log2 fold change) on the x-axis. B. Gene ontology terms enrichment for different groups of differentially expressed proteins (DEPs).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E9B9DC-7D05-CEC7-2648-BF2642E64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777" y="1103271"/>
            <a:ext cx="3896269" cy="3248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6B3D2C4-89E6-B571-3ED5-896BAA7F7512}"/>
              </a:ext>
            </a:extLst>
          </p:cNvPr>
          <p:cNvSpPr txBox="1"/>
          <p:nvPr/>
        </p:nvSpPr>
        <p:spPr>
          <a:xfrm rot="16200000">
            <a:off x="631493" y="2501962"/>
            <a:ext cx="12132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Adj. p-value (-Log10)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62B811A-8138-6EB0-7C7A-4A90DCA859D5}"/>
              </a:ext>
            </a:extLst>
          </p:cNvPr>
          <p:cNvSpPr/>
          <p:nvPr/>
        </p:nvSpPr>
        <p:spPr>
          <a:xfrm>
            <a:off x="1326776" y="1057835"/>
            <a:ext cx="364565" cy="30659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3BD087B-0732-BC28-8D81-DB6F952CF6F7}"/>
              </a:ext>
            </a:extLst>
          </p:cNvPr>
          <p:cNvSpPr txBox="1"/>
          <p:nvPr/>
        </p:nvSpPr>
        <p:spPr>
          <a:xfrm>
            <a:off x="2754120" y="4455720"/>
            <a:ext cx="14984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Log2(Can/Col) fold-change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15AA541-9996-5F9C-8E96-8BE146A5DBB0}"/>
              </a:ext>
            </a:extLst>
          </p:cNvPr>
          <p:cNvSpPr/>
          <p:nvPr/>
        </p:nvSpPr>
        <p:spPr>
          <a:xfrm>
            <a:off x="1700107" y="4117050"/>
            <a:ext cx="3555038" cy="273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B17830-B83E-AB99-DD2E-5A7B302D0A64}"/>
              </a:ext>
            </a:extLst>
          </p:cNvPr>
          <p:cNvSpPr txBox="1"/>
          <p:nvPr/>
        </p:nvSpPr>
        <p:spPr>
          <a:xfrm>
            <a:off x="1002082" y="827356"/>
            <a:ext cx="281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547269C-CE57-F667-87C6-F3930755E65B}"/>
              </a:ext>
            </a:extLst>
          </p:cNvPr>
          <p:cNvSpPr txBox="1"/>
          <p:nvPr/>
        </p:nvSpPr>
        <p:spPr>
          <a:xfrm>
            <a:off x="1002082" y="4727903"/>
            <a:ext cx="281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D6E464-2139-4CFE-A13D-B3DA966656CB}"/>
              </a:ext>
            </a:extLst>
          </p:cNvPr>
          <p:cNvCxnSpPr/>
          <p:nvPr/>
        </p:nvCxnSpPr>
        <p:spPr>
          <a:xfrm>
            <a:off x="1700107" y="1108009"/>
            <a:ext cx="0" cy="298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D60AC6EC-97A8-8C05-429F-DE5A370355C6}"/>
              </a:ext>
            </a:extLst>
          </p:cNvPr>
          <p:cNvGrpSpPr/>
          <p:nvPr/>
        </p:nvGrpSpPr>
        <p:grpSpPr>
          <a:xfrm>
            <a:off x="1416055" y="1133151"/>
            <a:ext cx="284052" cy="215444"/>
            <a:chOff x="961996" y="1103271"/>
            <a:chExt cx="284052" cy="2154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E63B115-B381-EF03-5716-382827E331CC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7FFA2B7-12B9-F00F-6DBE-A9526332DEC3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9B3D29-77C4-6165-5A0F-EE74E67D573B}"/>
              </a:ext>
            </a:extLst>
          </p:cNvPr>
          <p:cNvGrpSpPr/>
          <p:nvPr/>
        </p:nvGrpSpPr>
        <p:grpSpPr>
          <a:xfrm>
            <a:off x="1416055" y="1584376"/>
            <a:ext cx="284052" cy="215444"/>
            <a:chOff x="961996" y="1103271"/>
            <a:chExt cx="284052" cy="21544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A66043B-812B-710D-61FC-5FB908EB5ECF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FA77A3E-0E53-7B14-1B40-2099EB0A9A07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A478172-9B6C-CF25-B173-BD7FAF714972}"/>
              </a:ext>
            </a:extLst>
          </p:cNvPr>
          <p:cNvGrpSpPr/>
          <p:nvPr/>
        </p:nvGrpSpPr>
        <p:grpSpPr>
          <a:xfrm>
            <a:off x="1416055" y="2040800"/>
            <a:ext cx="284052" cy="215444"/>
            <a:chOff x="961996" y="1103271"/>
            <a:chExt cx="284052" cy="21544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480274-2040-54D6-4614-4525E921820E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149EB0-74E4-2F4B-CFA9-41545B4AF056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E319B4-D4D7-4117-F1D9-5712311B1DDA}"/>
              </a:ext>
            </a:extLst>
          </p:cNvPr>
          <p:cNvGrpSpPr/>
          <p:nvPr/>
        </p:nvGrpSpPr>
        <p:grpSpPr>
          <a:xfrm>
            <a:off x="1412649" y="2501961"/>
            <a:ext cx="284052" cy="215444"/>
            <a:chOff x="961996" y="1103271"/>
            <a:chExt cx="284052" cy="21544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CAB5FC-9338-860E-292C-0AEAB09FA3F4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F447104-9375-FB69-0BF4-22BE43326130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8DF7ED2-599D-81E0-9EB4-16384ECE70AD}"/>
              </a:ext>
            </a:extLst>
          </p:cNvPr>
          <p:cNvGrpSpPr/>
          <p:nvPr/>
        </p:nvGrpSpPr>
        <p:grpSpPr>
          <a:xfrm>
            <a:off x="1412649" y="2958384"/>
            <a:ext cx="284052" cy="215444"/>
            <a:chOff x="961996" y="1103271"/>
            <a:chExt cx="284052" cy="21544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FB4541-A7A5-DFE3-2886-7DF28BE27CA1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FD468BC-E546-82AF-E2CE-DCEB4F13AC96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73864AC-85AB-3FA1-DC74-90190603B484}"/>
              </a:ext>
            </a:extLst>
          </p:cNvPr>
          <p:cNvGrpSpPr/>
          <p:nvPr/>
        </p:nvGrpSpPr>
        <p:grpSpPr>
          <a:xfrm>
            <a:off x="1412649" y="3419544"/>
            <a:ext cx="284052" cy="215444"/>
            <a:chOff x="961996" y="1103271"/>
            <a:chExt cx="284052" cy="21544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D4A5DB3-5E2D-7687-A13D-2C520826067D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8A17A61-2455-F091-71C4-E0A524418E50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DF3178F-F1A7-436D-5DDA-F79709906ACF}"/>
              </a:ext>
            </a:extLst>
          </p:cNvPr>
          <p:cNvGrpSpPr/>
          <p:nvPr/>
        </p:nvGrpSpPr>
        <p:grpSpPr>
          <a:xfrm>
            <a:off x="1412649" y="3871305"/>
            <a:ext cx="284052" cy="215444"/>
            <a:chOff x="961996" y="1103271"/>
            <a:chExt cx="284052" cy="21544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10F1FB8-C628-AD31-28B5-B5FD266DEA3A}"/>
                </a:ext>
              </a:extLst>
            </p:cNvPr>
            <p:cNvSpPr txBox="1"/>
            <p:nvPr/>
          </p:nvSpPr>
          <p:spPr>
            <a:xfrm>
              <a:off x="961996" y="1103271"/>
              <a:ext cx="170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7743860-D94E-D9BE-9FA0-119816A1012E}"/>
                </a:ext>
              </a:extLst>
            </p:cNvPr>
            <p:cNvCxnSpPr/>
            <p:nvPr/>
          </p:nvCxnSpPr>
          <p:spPr>
            <a:xfrm>
              <a:off x="1156029" y="1215730"/>
              <a:ext cx="9001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28E93006-CE5F-8208-EEE3-40EF8B783E90}"/>
              </a:ext>
            </a:extLst>
          </p:cNvPr>
          <p:cNvSpPr txBox="1"/>
          <p:nvPr/>
        </p:nvSpPr>
        <p:spPr>
          <a:xfrm>
            <a:off x="4515413" y="2994274"/>
            <a:ext cx="807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up_Can</a:t>
            </a:r>
            <a:b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(574)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726F567-ACDF-64A5-EE17-E9575E274E21}"/>
              </a:ext>
            </a:extLst>
          </p:cNvPr>
          <p:cNvSpPr txBox="1"/>
          <p:nvPr/>
        </p:nvSpPr>
        <p:spPr>
          <a:xfrm>
            <a:off x="1709583" y="2994274"/>
            <a:ext cx="807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up_Col</a:t>
            </a:r>
            <a:br>
              <a:rPr lang="en-US" sz="800" dirty="0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(622)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189F852-EE27-FB5F-F68E-9F14C477D4EC}"/>
              </a:ext>
            </a:extLst>
          </p:cNvPr>
          <p:cNvCxnSpPr/>
          <p:nvPr/>
        </p:nvCxnSpPr>
        <p:spPr>
          <a:xfrm rot="16200000">
            <a:off x="3473145" y="2320647"/>
            <a:ext cx="0" cy="356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44E11AB-5F5D-9954-8FD5-29404CA569E3}"/>
              </a:ext>
            </a:extLst>
          </p:cNvPr>
          <p:cNvSpPr txBox="1"/>
          <p:nvPr/>
        </p:nvSpPr>
        <p:spPr>
          <a:xfrm>
            <a:off x="1898686" y="4181746"/>
            <a:ext cx="378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7EBA95C-925E-56E7-4C23-DDC18B510B08}"/>
              </a:ext>
            </a:extLst>
          </p:cNvPr>
          <p:cNvCxnSpPr/>
          <p:nvPr/>
        </p:nvCxnSpPr>
        <p:spPr>
          <a:xfrm rot="16200000">
            <a:off x="2048462" y="4141681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6824536-D0CF-36B1-D7B4-B583BB7BA330}"/>
              </a:ext>
            </a:extLst>
          </p:cNvPr>
          <p:cNvSpPr txBox="1"/>
          <p:nvPr/>
        </p:nvSpPr>
        <p:spPr>
          <a:xfrm>
            <a:off x="2657093" y="4181746"/>
            <a:ext cx="293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2FFE65-FA4D-0D45-1F92-3664B21F9C86}"/>
              </a:ext>
            </a:extLst>
          </p:cNvPr>
          <p:cNvCxnSpPr/>
          <p:nvPr/>
        </p:nvCxnSpPr>
        <p:spPr>
          <a:xfrm rot="16200000">
            <a:off x="2749909" y="4141681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8946D58-637A-B414-7E0B-BA4414E40A97}"/>
              </a:ext>
            </a:extLst>
          </p:cNvPr>
          <p:cNvSpPr txBox="1"/>
          <p:nvPr/>
        </p:nvSpPr>
        <p:spPr>
          <a:xfrm>
            <a:off x="3419296" y="4185152"/>
            <a:ext cx="170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37F5FA1-A0F8-2E7C-D377-50E549CCF1C2}"/>
              </a:ext>
            </a:extLst>
          </p:cNvPr>
          <p:cNvCxnSpPr/>
          <p:nvPr/>
        </p:nvCxnSpPr>
        <p:spPr>
          <a:xfrm rot="16200000">
            <a:off x="3458327" y="4143849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7F15F49-20CF-85C4-A213-797F847F3E87}"/>
              </a:ext>
            </a:extLst>
          </p:cNvPr>
          <p:cNvSpPr txBox="1"/>
          <p:nvPr/>
        </p:nvSpPr>
        <p:spPr>
          <a:xfrm>
            <a:off x="4125479" y="4185152"/>
            <a:ext cx="170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04D9F2F-8AAB-02BE-0C68-8D318050C27C}"/>
              </a:ext>
            </a:extLst>
          </p:cNvPr>
          <p:cNvCxnSpPr/>
          <p:nvPr/>
        </p:nvCxnSpPr>
        <p:spPr>
          <a:xfrm rot="16200000">
            <a:off x="4164509" y="4143849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D2F6DD0-F073-7BC2-32F8-8A12D6AB5AA2}"/>
              </a:ext>
            </a:extLst>
          </p:cNvPr>
          <p:cNvSpPr txBox="1"/>
          <p:nvPr/>
        </p:nvSpPr>
        <p:spPr>
          <a:xfrm>
            <a:off x="4744577" y="4185152"/>
            <a:ext cx="3501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86369B4-AA2D-312B-C701-0D072486DD85}"/>
              </a:ext>
            </a:extLst>
          </p:cNvPr>
          <p:cNvCxnSpPr/>
          <p:nvPr/>
        </p:nvCxnSpPr>
        <p:spPr>
          <a:xfrm rot="16200000">
            <a:off x="4873260" y="4143849"/>
            <a:ext cx="900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9CA5767-CF07-7895-3983-0399B14D16BA}"/>
              </a:ext>
            </a:extLst>
          </p:cNvPr>
          <p:cNvSpPr/>
          <p:nvPr/>
        </p:nvSpPr>
        <p:spPr>
          <a:xfrm>
            <a:off x="1606682" y="4123765"/>
            <a:ext cx="115572" cy="92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775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271</TotalTime>
  <Words>222</Words>
  <Application>Microsoft Macintosh PowerPoint</Application>
  <PresentationFormat>A4 Paper (210x297 mm)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Freddie Theodoulou</dc:creator>
  <cp:lastModifiedBy>Mott, Richard</cp:lastModifiedBy>
  <cp:revision>2</cp:revision>
  <dcterms:created xsi:type="dcterms:W3CDTF">2024-11-21T10:39:31Z</dcterms:created>
  <dcterms:modified xsi:type="dcterms:W3CDTF">2024-12-08T17:05:38Z</dcterms:modified>
</cp:coreProperties>
</file>